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Roboto Black"/>
      <p:bold r:id="rId32"/>
      <p:boldItalic r:id="rId33"/>
    </p:embeddedFont>
    <p:embeddedFont>
      <p:font typeface="Roboto Thin"/>
      <p:regular r:id="rId34"/>
      <p:bold r:id="rId35"/>
      <p:italic r:id="rId36"/>
      <p:boldItalic r:id="rId37"/>
    </p:embeddedFont>
    <p:embeddedFont>
      <p:font typeface="Roboto"/>
      <p:regular r:id="rId38"/>
      <p:bold r:id="rId39"/>
      <p:italic r:id="rId40"/>
      <p:boldItalic r:id="rId41"/>
    </p:embeddedFont>
    <p:embeddedFont>
      <p:font typeface="Roboto Medium"/>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7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7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5.xml"/><Relationship Id="rId42" Type="http://schemas.openxmlformats.org/officeDocument/2006/relationships/font" Target="fonts/RobotoMedium-regular.fntdata"/><Relationship Id="rId41" Type="http://schemas.openxmlformats.org/officeDocument/2006/relationships/font" Target="fonts/Roboto-boldItalic.fntdata"/><Relationship Id="rId22" Type="http://schemas.openxmlformats.org/officeDocument/2006/relationships/slide" Target="slides/slide17.xml"/><Relationship Id="rId44" Type="http://schemas.openxmlformats.org/officeDocument/2006/relationships/font" Target="fonts/RobotoMedium-italic.fntdata"/><Relationship Id="rId21" Type="http://schemas.openxmlformats.org/officeDocument/2006/relationships/slide" Target="slides/slide16.xml"/><Relationship Id="rId43" Type="http://schemas.openxmlformats.org/officeDocument/2006/relationships/font" Target="fonts/RobotoMedium-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RobotoMedium-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Black-boldItalic.fntdata"/><Relationship Id="rId10" Type="http://schemas.openxmlformats.org/officeDocument/2006/relationships/slide" Target="slides/slide5.xml"/><Relationship Id="rId32" Type="http://schemas.openxmlformats.org/officeDocument/2006/relationships/font" Target="fonts/RobotoBlack-bold.fntdata"/><Relationship Id="rId13" Type="http://schemas.openxmlformats.org/officeDocument/2006/relationships/slide" Target="slides/slide8.xml"/><Relationship Id="rId35" Type="http://schemas.openxmlformats.org/officeDocument/2006/relationships/font" Target="fonts/RobotoThin-bold.fntdata"/><Relationship Id="rId12" Type="http://schemas.openxmlformats.org/officeDocument/2006/relationships/slide" Target="slides/slide7.xml"/><Relationship Id="rId34" Type="http://schemas.openxmlformats.org/officeDocument/2006/relationships/font" Target="fonts/RobotoThin-regular.fntdata"/><Relationship Id="rId15" Type="http://schemas.openxmlformats.org/officeDocument/2006/relationships/slide" Target="slides/slide10.xml"/><Relationship Id="rId37" Type="http://schemas.openxmlformats.org/officeDocument/2006/relationships/font" Target="fonts/RobotoThin-boldItalic.fntdata"/><Relationship Id="rId14" Type="http://schemas.openxmlformats.org/officeDocument/2006/relationships/slide" Target="slides/slide9.xml"/><Relationship Id="rId36" Type="http://schemas.openxmlformats.org/officeDocument/2006/relationships/font" Target="fonts/RobotoThin-italic.fntdata"/><Relationship Id="rId17" Type="http://schemas.openxmlformats.org/officeDocument/2006/relationships/slide" Target="slides/slide12.xml"/><Relationship Id="rId39" Type="http://schemas.openxmlformats.org/officeDocument/2006/relationships/font" Target="fonts/Roboto-bold.fntdata"/><Relationship Id="rId16" Type="http://schemas.openxmlformats.org/officeDocument/2006/relationships/slide" Target="slides/slide11.xml"/><Relationship Id="rId38" Type="http://schemas.openxmlformats.org/officeDocument/2006/relationships/font" Target="fonts/Robot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dianexpress.com/article/business/union-budget-2022-live-updates-nirmala-sitharaman-modi-govt-7748785/" TargetMode="External"/><Relationship Id="rId3" Type="http://schemas.openxmlformats.org/officeDocument/2006/relationships/hyperlink" Target="https://www.indiabudget.gov.in/doc/budget_speech.docx"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0" name="Google Shape;5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7d2b3ee83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d2b3ee83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7d2b3ee83d_6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d2b3ee83d_6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116f922c95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116f922c95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116f922c95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116f922c95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116f922c95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116f922c95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116f922c95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116f922c95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116f922c95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116f922c95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16f922c95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16f922c95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116f922c95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116f922c95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116f922c95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116f922c95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5cfa5f39a6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5cfa5f39a6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https://indianexpress.com/article/business/union-budget-2022-live-updates-nirmala-sitharaman-modi-govt-7748785/</a:t>
            </a:r>
            <a:endParaRPr/>
          </a:p>
          <a:p>
            <a:pPr indent="0" lvl="0" marL="0" rtl="0" algn="l">
              <a:spcBef>
                <a:spcPts val="0"/>
              </a:spcBef>
              <a:spcAft>
                <a:spcPts val="0"/>
              </a:spcAft>
              <a:buNone/>
            </a:pPr>
            <a:r>
              <a:rPr lang="en" u="sng">
                <a:solidFill>
                  <a:schemeClr val="hlink"/>
                </a:solidFill>
                <a:hlinkClick r:id="rId3"/>
              </a:rPr>
              <a:t>https://www.indiabudget.gov.in/doc/budget_speech.docx</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7d2b3ee83d_8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d2b3ee83d_8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7d2b3ee83d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7d2b3ee83d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16f922c95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116f922c95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116f922c95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116f922c95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7d2b3ee83d_8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7d2b3ee83d_8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7d2b3ee83d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7d2b3ee83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5cfa430912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5cfa430912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7d2b3ee83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7d2b3ee83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7d2b3ee83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7d2b3ee83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7d2b3ee83d_6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7d2b3ee83d_6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7d2b3ee83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7d2b3ee83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116f922c9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116f922c9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116f922c95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116f922c95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7d2b3ee83d_8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7d2b3ee83d_8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Font typeface="Roboto Black"/>
              <a:buNone/>
              <a:defRPr sz="5200">
                <a:latin typeface="Roboto Black"/>
                <a:ea typeface="Roboto Black"/>
                <a:cs typeface="Roboto Black"/>
                <a:sym typeface="Roboto Black"/>
              </a:defRPr>
            </a:lvl1pPr>
            <a:lvl2pPr lvl="1" algn="ctr">
              <a:spcBef>
                <a:spcPts val="0"/>
              </a:spcBef>
              <a:spcAft>
                <a:spcPts val="0"/>
              </a:spcAft>
              <a:buSzPts val="5200"/>
              <a:buFont typeface="Roboto Black"/>
              <a:buNone/>
              <a:defRPr sz="5200">
                <a:latin typeface="Roboto Black"/>
                <a:ea typeface="Roboto Black"/>
                <a:cs typeface="Roboto Black"/>
                <a:sym typeface="Roboto Black"/>
              </a:defRPr>
            </a:lvl2pPr>
            <a:lvl3pPr lvl="2" algn="ctr">
              <a:spcBef>
                <a:spcPts val="0"/>
              </a:spcBef>
              <a:spcAft>
                <a:spcPts val="0"/>
              </a:spcAft>
              <a:buSzPts val="5200"/>
              <a:buFont typeface="Roboto Black"/>
              <a:buNone/>
              <a:defRPr sz="5200">
                <a:latin typeface="Roboto Black"/>
                <a:ea typeface="Roboto Black"/>
                <a:cs typeface="Roboto Black"/>
                <a:sym typeface="Roboto Black"/>
              </a:defRPr>
            </a:lvl3pPr>
            <a:lvl4pPr lvl="3" algn="ctr">
              <a:spcBef>
                <a:spcPts val="0"/>
              </a:spcBef>
              <a:spcAft>
                <a:spcPts val="0"/>
              </a:spcAft>
              <a:buSzPts val="5200"/>
              <a:buFont typeface="Roboto Black"/>
              <a:buNone/>
              <a:defRPr sz="5200">
                <a:latin typeface="Roboto Black"/>
                <a:ea typeface="Roboto Black"/>
                <a:cs typeface="Roboto Black"/>
                <a:sym typeface="Roboto Black"/>
              </a:defRPr>
            </a:lvl4pPr>
            <a:lvl5pPr lvl="4" algn="ctr">
              <a:spcBef>
                <a:spcPts val="0"/>
              </a:spcBef>
              <a:spcAft>
                <a:spcPts val="0"/>
              </a:spcAft>
              <a:buSzPts val="5200"/>
              <a:buFont typeface="Roboto Black"/>
              <a:buNone/>
              <a:defRPr sz="5200">
                <a:latin typeface="Roboto Black"/>
                <a:ea typeface="Roboto Black"/>
                <a:cs typeface="Roboto Black"/>
                <a:sym typeface="Roboto Black"/>
              </a:defRPr>
            </a:lvl5pPr>
            <a:lvl6pPr lvl="5" algn="ctr">
              <a:spcBef>
                <a:spcPts val="0"/>
              </a:spcBef>
              <a:spcAft>
                <a:spcPts val="0"/>
              </a:spcAft>
              <a:buSzPts val="5200"/>
              <a:buFont typeface="Roboto Black"/>
              <a:buNone/>
              <a:defRPr sz="5200">
                <a:latin typeface="Roboto Black"/>
                <a:ea typeface="Roboto Black"/>
                <a:cs typeface="Roboto Black"/>
                <a:sym typeface="Roboto Black"/>
              </a:defRPr>
            </a:lvl6pPr>
            <a:lvl7pPr lvl="6" algn="ctr">
              <a:spcBef>
                <a:spcPts val="0"/>
              </a:spcBef>
              <a:spcAft>
                <a:spcPts val="0"/>
              </a:spcAft>
              <a:buSzPts val="5200"/>
              <a:buFont typeface="Roboto Black"/>
              <a:buNone/>
              <a:defRPr sz="5200">
                <a:latin typeface="Roboto Black"/>
                <a:ea typeface="Roboto Black"/>
                <a:cs typeface="Roboto Black"/>
                <a:sym typeface="Roboto Black"/>
              </a:defRPr>
            </a:lvl7pPr>
            <a:lvl8pPr lvl="7" algn="ctr">
              <a:spcBef>
                <a:spcPts val="0"/>
              </a:spcBef>
              <a:spcAft>
                <a:spcPts val="0"/>
              </a:spcAft>
              <a:buSzPts val="5200"/>
              <a:buFont typeface="Roboto Black"/>
              <a:buNone/>
              <a:defRPr sz="5200">
                <a:latin typeface="Roboto Black"/>
                <a:ea typeface="Roboto Black"/>
                <a:cs typeface="Roboto Black"/>
                <a:sym typeface="Roboto Black"/>
              </a:defRPr>
            </a:lvl8pPr>
            <a:lvl9pPr lvl="8" algn="ctr">
              <a:spcBef>
                <a:spcPts val="0"/>
              </a:spcBef>
              <a:spcAft>
                <a:spcPts val="0"/>
              </a:spcAft>
              <a:buSzPts val="5200"/>
              <a:buFont typeface="Roboto Black"/>
              <a:buNone/>
              <a:defRPr sz="5200">
                <a:latin typeface="Roboto Black"/>
                <a:ea typeface="Roboto Black"/>
                <a:cs typeface="Roboto Black"/>
                <a:sym typeface="Roboto Black"/>
              </a:defRPr>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1155CC"/>
              </a:buClr>
              <a:buSzPts val="2800"/>
              <a:buFont typeface="Roboto Black"/>
              <a:buNone/>
              <a:defRPr>
                <a:solidFill>
                  <a:srgbClr val="1155CC"/>
                </a:solidFill>
                <a:latin typeface="Roboto Black"/>
                <a:ea typeface="Roboto Black"/>
                <a:cs typeface="Roboto Black"/>
                <a:sym typeface="Roboto Black"/>
              </a:defRPr>
            </a:lvl1pPr>
            <a:lvl2pPr lvl="1">
              <a:spcBef>
                <a:spcPts val="0"/>
              </a:spcBef>
              <a:spcAft>
                <a:spcPts val="0"/>
              </a:spcAft>
              <a:buSzPts val="2800"/>
              <a:buFont typeface="Roboto Black"/>
              <a:buNone/>
              <a:defRPr>
                <a:latin typeface="Roboto Black"/>
                <a:ea typeface="Roboto Black"/>
                <a:cs typeface="Roboto Black"/>
                <a:sym typeface="Roboto Black"/>
              </a:defRPr>
            </a:lvl2pPr>
            <a:lvl3pPr lvl="2">
              <a:spcBef>
                <a:spcPts val="0"/>
              </a:spcBef>
              <a:spcAft>
                <a:spcPts val="0"/>
              </a:spcAft>
              <a:buSzPts val="2800"/>
              <a:buFont typeface="Roboto Black"/>
              <a:buNone/>
              <a:defRPr>
                <a:latin typeface="Roboto Black"/>
                <a:ea typeface="Roboto Black"/>
                <a:cs typeface="Roboto Black"/>
                <a:sym typeface="Roboto Black"/>
              </a:defRPr>
            </a:lvl3pPr>
            <a:lvl4pPr lvl="3">
              <a:spcBef>
                <a:spcPts val="0"/>
              </a:spcBef>
              <a:spcAft>
                <a:spcPts val="0"/>
              </a:spcAft>
              <a:buSzPts val="2800"/>
              <a:buFont typeface="Roboto Black"/>
              <a:buNone/>
              <a:defRPr>
                <a:latin typeface="Roboto Black"/>
                <a:ea typeface="Roboto Black"/>
                <a:cs typeface="Roboto Black"/>
                <a:sym typeface="Roboto Black"/>
              </a:defRPr>
            </a:lvl4pPr>
            <a:lvl5pPr lvl="4">
              <a:spcBef>
                <a:spcPts val="0"/>
              </a:spcBef>
              <a:spcAft>
                <a:spcPts val="0"/>
              </a:spcAft>
              <a:buSzPts val="2800"/>
              <a:buFont typeface="Roboto Black"/>
              <a:buNone/>
              <a:defRPr>
                <a:latin typeface="Roboto Black"/>
                <a:ea typeface="Roboto Black"/>
                <a:cs typeface="Roboto Black"/>
                <a:sym typeface="Roboto Black"/>
              </a:defRPr>
            </a:lvl5pPr>
            <a:lvl6pPr lvl="5">
              <a:spcBef>
                <a:spcPts val="0"/>
              </a:spcBef>
              <a:spcAft>
                <a:spcPts val="0"/>
              </a:spcAft>
              <a:buSzPts val="2800"/>
              <a:buFont typeface="Roboto Black"/>
              <a:buNone/>
              <a:defRPr>
                <a:latin typeface="Roboto Black"/>
                <a:ea typeface="Roboto Black"/>
                <a:cs typeface="Roboto Black"/>
                <a:sym typeface="Roboto Black"/>
              </a:defRPr>
            </a:lvl6pPr>
            <a:lvl7pPr lvl="6">
              <a:spcBef>
                <a:spcPts val="0"/>
              </a:spcBef>
              <a:spcAft>
                <a:spcPts val="0"/>
              </a:spcAft>
              <a:buSzPts val="2800"/>
              <a:buFont typeface="Roboto Black"/>
              <a:buNone/>
              <a:defRPr>
                <a:latin typeface="Roboto Black"/>
                <a:ea typeface="Roboto Black"/>
                <a:cs typeface="Roboto Black"/>
                <a:sym typeface="Roboto Black"/>
              </a:defRPr>
            </a:lvl7pPr>
            <a:lvl8pPr lvl="7">
              <a:spcBef>
                <a:spcPts val="0"/>
              </a:spcBef>
              <a:spcAft>
                <a:spcPts val="0"/>
              </a:spcAft>
              <a:buSzPts val="2800"/>
              <a:buFont typeface="Roboto Black"/>
              <a:buNone/>
              <a:defRPr>
                <a:latin typeface="Roboto Black"/>
                <a:ea typeface="Roboto Black"/>
                <a:cs typeface="Roboto Black"/>
                <a:sym typeface="Roboto Black"/>
              </a:defRPr>
            </a:lvl8pPr>
            <a:lvl9pPr lvl="8">
              <a:spcBef>
                <a:spcPts val="0"/>
              </a:spcBef>
              <a:spcAft>
                <a:spcPts val="0"/>
              </a:spcAft>
              <a:buSzPts val="2800"/>
              <a:buFont typeface="Roboto Black"/>
              <a:buNone/>
              <a:defRPr>
                <a:latin typeface="Roboto Black"/>
                <a:ea typeface="Roboto Black"/>
                <a:cs typeface="Roboto Black"/>
                <a:sym typeface="Roboto Black"/>
              </a:defRPr>
            </a:lvl9pPr>
          </a:lstStyle>
          <a:p/>
        </p:txBody>
      </p:sp>
      <p:sp>
        <p:nvSpPr>
          <p:cNvPr id="18" name="Google Shape;18;p4"/>
          <p:cNvSpPr txBox="1"/>
          <p:nvPr>
            <p:ph idx="1" type="body"/>
          </p:nvPr>
        </p:nvSpPr>
        <p:spPr>
          <a:xfrm>
            <a:off x="454850" y="1106800"/>
            <a:ext cx="40737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434343"/>
              </a:buClr>
              <a:buSzPts val="1200"/>
              <a:buFont typeface="Roboto"/>
              <a:buChar char="●"/>
              <a:defRPr sz="1200">
                <a:solidFill>
                  <a:srgbClr val="434343"/>
                </a:solidFill>
                <a:latin typeface="Roboto"/>
                <a:ea typeface="Roboto"/>
                <a:cs typeface="Roboto"/>
                <a:sym typeface="Roboto"/>
              </a:defRPr>
            </a:lvl1pPr>
            <a:lvl2pPr indent="-304800" lvl="1" marL="91440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2pPr>
            <a:lvl3pPr indent="-304800" lvl="2" marL="137160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3pPr>
            <a:lvl4pPr indent="-304800" lvl="3" marL="182880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4pPr>
            <a:lvl5pPr indent="-304800" lvl="4" marL="228600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5pPr>
            <a:lvl6pPr indent="-304800" lvl="5" marL="274320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6pPr>
            <a:lvl7pPr indent="-304800" lvl="6" marL="320040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7pPr>
            <a:lvl8pPr indent="-304800" lvl="7" marL="365760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8pPr>
            <a:lvl9pPr indent="-304800" lvl="8" marL="4114800">
              <a:spcBef>
                <a:spcPts val="1600"/>
              </a:spcBef>
              <a:spcAft>
                <a:spcPts val="1600"/>
              </a:spcAft>
              <a:buClr>
                <a:srgbClr val="434343"/>
              </a:buClr>
              <a:buSzPts val="1200"/>
              <a:buFont typeface="Roboto"/>
              <a:buChar char="■"/>
              <a:defRPr sz="1200">
                <a:solidFill>
                  <a:srgbClr val="434343"/>
                </a:solidFill>
                <a:latin typeface="Roboto"/>
                <a:ea typeface="Roboto"/>
                <a:cs typeface="Roboto"/>
                <a:sym typeface="Roboto"/>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4"/>
          <p:cNvSpPr/>
          <p:nvPr/>
        </p:nvSpPr>
        <p:spPr>
          <a:xfrm rot="10800000">
            <a:off x="398875" y="0"/>
            <a:ext cx="750300" cy="708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rot="10800000">
            <a:off x="0" y="5060100"/>
            <a:ext cx="3048000" cy="83400"/>
          </a:xfrm>
          <a:prstGeom prst="rect">
            <a:avLst/>
          </a:prstGeom>
          <a:solidFill>
            <a:srgbClr val="F58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rot="10800000">
            <a:off x="3048000" y="5060100"/>
            <a:ext cx="3048000" cy="83400"/>
          </a:xfrm>
          <a:prstGeom prst="rect">
            <a:avLst/>
          </a:prstGeom>
          <a:solidFill>
            <a:srgbClr val="F15B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rot="10800000">
            <a:off x="6096000" y="5060100"/>
            <a:ext cx="3048000" cy="83400"/>
          </a:xfrm>
          <a:prstGeom prst="rect">
            <a:avLst/>
          </a:prstGeom>
          <a:solidFill>
            <a:srgbClr val="981C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4"/>
          <p:cNvPicPr preferRelativeResize="0"/>
          <p:nvPr/>
        </p:nvPicPr>
        <p:blipFill rotWithShape="1">
          <a:blip r:embed="rId2">
            <a:alphaModFix/>
          </a:blip>
          <a:srcRect b="0" l="9" r="9" t="0"/>
          <a:stretch/>
        </p:blipFill>
        <p:spPr>
          <a:xfrm>
            <a:off x="6709648" y="117400"/>
            <a:ext cx="2311501" cy="5238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1">
    <p:spTree>
      <p:nvGrpSpPr>
        <p:cNvPr id="25" name="Shape 25"/>
        <p:cNvGrpSpPr/>
        <p:nvPr/>
      </p:nvGrpSpPr>
      <p:grpSpPr>
        <a:xfrm>
          <a:off x="0" y="0"/>
          <a:ext cx="0" cy="0"/>
          <a:chOff x="0" y="0"/>
          <a:chExt cx="0" cy="0"/>
        </a:xfrm>
      </p:grpSpPr>
      <p:sp>
        <p:nvSpPr>
          <p:cNvPr id="26" name="Google Shape;26;p5"/>
          <p:cNvSpPr txBox="1"/>
          <p:nvPr>
            <p:ph type="title"/>
          </p:nvPr>
        </p:nvSpPr>
        <p:spPr>
          <a:xfrm>
            <a:off x="311700" y="3024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5818E"/>
              </a:buClr>
              <a:buSzPts val="2800"/>
              <a:buFont typeface="Roboto Black"/>
              <a:buNone/>
              <a:defRPr>
                <a:solidFill>
                  <a:srgbClr val="45818E"/>
                </a:solidFill>
                <a:latin typeface="Roboto Black"/>
                <a:ea typeface="Roboto Black"/>
                <a:cs typeface="Roboto Black"/>
                <a:sym typeface="Roboto Black"/>
              </a:defRPr>
            </a:lvl1pPr>
            <a:lvl2pPr lvl="1" rtl="0">
              <a:spcBef>
                <a:spcPts val="0"/>
              </a:spcBef>
              <a:spcAft>
                <a:spcPts val="0"/>
              </a:spcAft>
              <a:buSzPts val="2800"/>
              <a:buFont typeface="Roboto Black"/>
              <a:buNone/>
              <a:defRPr>
                <a:latin typeface="Roboto Black"/>
                <a:ea typeface="Roboto Black"/>
                <a:cs typeface="Roboto Black"/>
                <a:sym typeface="Roboto Black"/>
              </a:defRPr>
            </a:lvl2pPr>
            <a:lvl3pPr lvl="2" rtl="0">
              <a:spcBef>
                <a:spcPts val="0"/>
              </a:spcBef>
              <a:spcAft>
                <a:spcPts val="0"/>
              </a:spcAft>
              <a:buSzPts val="2800"/>
              <a:buFont typeface="Roboto Black"/>
              <a:buNone/>
              <a:defRPr>
                <a:latin typeface="Roboto Black"/>
                <a:ea typeface="Roboto Black"/>
                <a:cs typeface="Roboto Black"/>
                <a:sym typeface="Roboto Black"/>
              </a:defRPr>
            </a:lvl3pPr>
            <a:lvl4pPr lvl="3" rtl="0">
              <a:spcBef>
                <a:spcPts val="0"/>
              </a:spcBef>
              <a:spcAft>
                <a:spcPts val="0"/>
              </a:spcAft>
              <a:buSzPts val="2800"/>
              <a:buFont typeface="Roboto Black"/>
              <a:buNone/>
              <a:defRPr>
                <a:latin typeface="Roboto Black"/>
                <a:ea typeface="Roboto Black"/>
                <a:cs typeface="Roboto Black"/>
                <a:sym typeface="Roboto Black"/>
              </a:defRPr>
            </a:lvl4pPr>
            <a:lvl5pPr lvl="4" rtl="0">
              <a:spcBef>
                <a:spcPts val="0"/>
              </a:spcBef>
              <a:spcAft>
                <a:spcPts val="0"/>
              </a:spcAft>
              <a:buSzPts val="2800"/>
              <a:buFont typeface="Roboto Black"/>
              <a:buNone/>
              <a:defRPr>
                <a:latin typeface="Roboto Black"/>
                <a:ea typeface="Roboto Black"/>
                <a:cs typeface="Roboto Black"/>
                <a:sym typeface="Roboto Black"/>
              </a:defRPr>
            </a:lvl5pPr>
            <a:lvl6pPr lvl="5" rtl="0">
              <a:spcBef>
                <a:spcPts val="0"/>
              </a:spcBef>
              <a:spcAft>
                <a:spcPts val="0"/>
              </a:spcAft>
              <a:buSzPts val="2800"/>
              <a:buFont typeface="Roboto Black"/>
              <a:buNone/>
              <a:defRPr>
                <a:latin typeface="Roboto Black"/>
                <a:ea typeface="Roboto Black"/>
                <a:cs typeface="Roboto Black"/>
                <a:sym typeface="Roboto Black"/>
              </a:defRPr>
            </a:lvl6pPr>
            <a:lvl7pPr lvl="6" rtl="0">
              <a:spcBef>
                <a:spcPts val="0"/>
              </a:spcBef>
              <a:spcAft>
                <a:spcPts val="0"/>
              </a:spcAft>
              <a:buSzPts val="2800"/>
              <a:buFont typeface="Roboto Black"/>
              <a:buNone/>
              <a:defRPr>
                <a:latin typeface="Roboto Black"/>
                <a:ea typeface="Roboto Black"/>
                <a:cs typeface="Roboto Black"/>
                <a:sym typeface="Roboto Black"/>
              </a:defRPr>
            </a:lvl7pPr>
            <a:lvl8pPr lvl="7" rtl="0">
              <a:spcBef>
                <a:spcPts val="0"/>
              </a:spcBef>
              <a:spcAft>
                <a:spcPts val="0"/>
              </a:spcAft>
              <a:buSzPts val="2800"/>
              <a:buFont typeface="Roboto Black"/>
              <a:buNone/>
              <a:defRPr>
                <a:latin typeface="Roboto Black"/>
                <a:ea typeface="Roboto Black"/>
                <a:cs typeface="Roboto Black"/>
                <a:sym typeface="Roboto Black"/>
              </a:defRPr>
            </a:lvl8pPr>
            <a:lvl9pPr lvl="8" rtl="0">
              <a:spcBef>
                <a:spcPts val="0"/>
              </a:spcBef>
              <a:spcAft>
                <a:spcPts val="0"/>
              </a:spcAft>
              <a:buSzPts val="2800"/>
              <a:buFont typeface="Roboto Black"/>
              <a:buNone/>
              <a:defRPr>
                <a:latin typeface="Roboto Black"/>
                <a:ea typeface="Roboto Black"/>
                <a:cs typeface="Roboto Black"/>
                <a:sym typeface="Roboto Black"/>
              </a:defRPr>
            </a:lvl9pPr>
          </a:lstStyle>
          <a:p/>
        </p:txBody>
      </p:sp>
      <p:sp>
        <p:nvSpPr>
          <p:cNvPr id="27" name="Google Shape;27;p5"/>
          <p:cNvSpPr txBox="1"/>
          <p:nvPr>
            <p:ph idx="1" type="body"/>
          </p:nvPr>
        </p:nvSpPr>
        <p:spPr>
          <a:xfrm>
            <a:off x="311700" y="1143650"/>
            <a:ext cx="39804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434343"/>
              </a:buClr>
              <a:buSzPts val="1200"/>
              <a:buFont typeface="Roboto"/>
              <a:buChar char="●"/>
              <a:defRPr sz="1200">
                <a:solidFill>
                  <a:srgbClr val="434343"/>
                </a:solidFill>
                <a:latin typeface="Roboto"/>
                <a:ea typeface="Roboto"/>
                <a:cs typeface="Roboto"/>
                <a:sym typeface="Roboto"/>
              </a:defRPr>
            </a:lvl1pPr>
            <a:lvl2pPr indent="-304800" lvl="1" marL="9144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2pPr>
            <a:lvl3pPr indent="-304800" lvl="2" marL="13716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3pPr>
            <a:lvl4pPr indent="-304800" lvl="3" marL="18288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4pPr>
            <a:lvl5pPr indent="-304800" lvl="4" marL="22860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5pPr>
            <a:lvl6pPr indent="-304800" lvl="5" marL="27432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6pPr>
            <a:lvl7pPr indent="-304800" lvl="6" marL="32004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7pPr>
            <a:lvl8pPr indent="-304800" lvl="7" marL="36576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8pPr>
            <a:lvl9pPr indent="-304800" lvl="8" marL="4114800" rtl="0">
              <a:spcBef>
                <a:spcPts val="1600"/>
              </a:spcBef>
              <a:spcAft>
                <a:spcPts val="1600"/>
              </a:spcAft>
              <a:buClr>
                <a:srgbClr val="434343"/>
              </a:buClr>
              <a:buSzPts val="1200"/>
              <a:buFont typeface="Roboto"/>
              <a:buChar char="■"/>
              <a:defRPr sz="1200">
                <a:solidFill>
                  <a:srgbClr val="434343"/>
                </a:solidFill>
                <a:latin typeface="Roboto"/>
                <a:ea typeface="Roboto"/>
                <a:cs typeface="Roboto"/>
                <a:sym typeface="Roboto"/>
              </a:defRPr>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5"/>
          <p:cNvSpPr/>
          <p:nvPr/>
        </p:nvSpPr>
        <p:spPr>
          <a:xfrm rot="10800000">
            <a:off x="398875" y="0"/>
            <a:ext cx="750300" cy="708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5"/>
          <p:cNvSpPr/>
          <p:nvPr/>
        </p:nvSpPr>
        <p:spPr>
          <a:xfrm rot="10800000">
            <a:off x="0" y="5060100"/>
            <a:ext cx="3048000" cy="83400"/>
          </a:xfrm>
          <a:prstGeom prst="rect">
            <a:avLst/>
          </a:prstGeom>
          <a:solidFill>
            <a:srgbClr val="F58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p:nvPr/>
        </p:nvSpPr>
        <p:spPr>
          <a:xfrm rot="10800000">
            <a:off x="3048000" y="5060100"/>
            <a:ext cx="3048000" cy="83400"/>
          </a:xfrm>
          <a:prstGeom prst="rect">
            <a:avLst/>
          </a:prstGeom>
          <a:solidFill>
            <a:srgbClr val="F15B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5"/>
          <p:cNvSpPr/>
          <p:nvPr/>
        </p:nvSpPr>
        <p:spPr>
          <a:xfrm rot="10800000">
            <a:off x="6096000" y="5060100"/>
            <a:ext cx="3048000" cy="83400"/>
          </a:xfrm>
          <a:prstGeom prst="rect">
            <a:avLst/>
          </a:prstGeom>
          <a:solidFill>
            <a:srgbClr val="981C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5"/>
          <p:cNvPicPr preferRelativeResize="0"/>
          <p:nvPr/>
        </p:nvPicPr>
        <p:blipFill>
          <a:blip r:embed="rId2">
            <a:alphaModFix/>
          </a:blip>
          <a:stretch>
            <a:fillRect/>
          </a:stretch>
        </p:blipFill>
        <p:spPr>
          <a:xfrm>
            <a:off x="6441399" y="177600"/>
            <a:ext cx="2527225" cy="572700"/>
          </a:xfrm>
          <a:prstGeom prst="rect">
            <a:avLst/>
          </a:prstGeom>
          <a:noFill/>
          <a:ln>
            <a:noFill/>
          </a:ln>
        </p:spPr>
      </p:pic>
      <p:sp>
        <p:nvSpPr>
          <p:cNvPr id="34" name="Google Shape;34;p5"/>
          <p:cNvSpPr txBox="1"/>
          <p:nvPr>
            <p:ph idx="2" type="body"/>
          </p:nvPr>
        </p:nvSpPr>
        <p:spPr>
          <a:xfrm>
            <a:off x="4538475" y="1143650"/>
            <a:ext cx="39804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434343"/>
              </a:buClr>
              <a:buSzPts val="1200"/>
              <a:buFont typeface="Roboto"/>
              <a:buChar char="●"/>
              <a:defRPr sz="1200">
                <a:solidFill>
                  <a:srgbClr val="434343"/>
                </a:solidFill>
                <a:latin typeface="Roboto"/>
                <a:ea typeface="Roboto"/>
                <a:cs typeface="Roboto"/>
                <a:sym typeface="Roboto"/>
              </a:defRPr>
            </a:lvl1pPr>
            <a:lvl2pPr indent="-304800" lvl="1" marL="9144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2pPr>
            <a:lvl3pPr indent="-304800" lvl="2" marL="13716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3pPr>
            <a:lvl4pPr indent="-304800" lvl="3" marL="18288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4pPr>
            <a:lvl5pPr indent="-304800" lvl="4" marL="22860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5pPr>
            <a:lvl6pPr indent="-304800" lvl="5" marL="27432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6pPr>
            <a:lvl7pPr indent="-304800" lvl="6" marL="32004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7pPr>
            <a:lvl8pPr indent="-304800" lvl="7" marL="36576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8pPr>
            <a:lvl9pPr indent="-304800" lvl="8" marL="4114800" rtl="0">
              <a:spcBef>
                <a:spcPts val="1600"/>
              </a:spcBef>
              <a:spcAft>
                <a:spcPts val="1600"/>
              </a:spcAft>
              <a:buClr>
                <a:srgbClr val="434343"/>
              </a:buClr>
              <a:buSzPts val="1200"/>
              <a:buFont typeface="Roboto"/>
              <a:buChar char="■"/>
              <a:defRPr sz="1200">
                <a:solidFill>
                  <a:srgbClr val="434343"/>
                </a:solidFill>
                <a:latin typeface="Roboto"/>
                <a:ea typeface="Roboto"/>
                <a:cs typeface="Roboto"/>
                <a:sym typeface="Roboto"/>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1_1">
    <p:spTree>
      <p:nvGrpSpPr>
        <p:cNvPr id="35" name="Shape 35"/>
        <p:cNvGrpSpPr/>
        <p:nvPr/>
      </p:nvGrpSpPr>
      <p:grpSpPr>
        <a:xfrm>
          <a:off x="0" y="0"/>
          <a:ext cx="0" cy="0"/>
          <a:chOff x="0" y="0"/>
          <a:chExt cx="0" cy="0"/>
        </a:xfrm>
      </p:grpSpPr>
      <p:sp>
        <p:nvSpPr>
          <p:cNvPr id="36" name="Google Shape;36;p6"/>
          <p:cNvSpPr txBox="1"/>
          <p:nvPr>
            <p:ph type="title"/>
          </p:nvPr>
        </p:nvSpPr>
        <p:spPr>
          <a:xfrm>
            <a:off x="311700" y="3024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5818E"/>
              </a:buClr>
              <a:buSzPts val="2800"/>
              <a:buFont typeface="Roboto Black"/>
              <a:buNone/>
              <a:defRPr>
                <a:solidFill>
                  <a:srgbClr val="45818E"/>
                </a:solidFill>
                <a:latin typeface="Roboto Black"/>
                <a:ea typeface="Roboto Black"/>
                <a:cs typeface="Roboto Black"/>
                <a:sym typeface="Roboto Black"/>
              </a:defRPr>
            </a:lvl1pPr>
            <a:lvl2pPr lvl="1" rtl="0">
              <a:spcBef>
                <a:spcPts val="0"/>
              </a:spcBef>
              <a:spcAft>
                <a:spcPts val="0"/>
              </a:spcAft>
              <a:buSzPts val="2800"/>
              <a:buFont typeface="Roboto Black"/>
              <a:buNone/>
              <a:defRPr>
                <a:latin typeface="Roboto Black"/>
                <a:ea typeface="Roboto Black"/>
                <a:cs typeface="Roboto Black"/>
                <a:sym typeface="Roboto Black"/>
              </a:defRPr>
            </a:lvl2pPr>
            <a:lvl3pPr lvl="2" rtl="0">
              <a:spcBef>
                <a:spcPts val="0"/>
              </a:spcBef>
              <a:spcAft>
                <a:spcPts val="0"/>
              </a:spcAft>
              <a:buSzPts val="2800"/>
              <a:buFont typeface="Roboto Black"/>
              <a:buNone/>
              <a:defRPr>
                <a:latin typeface="Roboto Black"/>
                <a:ea typeface="Roboto Black"/>
                <a:cs typeface="Roboto Black"/>
                <a:sym typeface="Roboto Black"/>
              </a:defRPr>
            </a:lvl3pPr>
            <a:lvl4pPr lvl="3" rtl="0">
              <a:spcBef>
                <a:spcPts val="0"/>
              </a:spcBef>
              <a:spcAft>
                <a:spcPts val="0"/>
              </a:spcAft>
              <a:buSzPts val="2800"/>
              <a:buFont typeface="Roboto Black"/>
              <a:buNone/>
              <a:defRPr>
                <a:latin typeface="Roboto Black"/>
                <a:ea typeface="Roboto Black"/>
                <a:cs typeface="Roboto Black"/>
                <a:sym typeface="Roboto Black"/>
              </a:defRPr>
            </a:lvl4pPr>
            <a:lvl5pPr lvl="4" rtl="0">
              <a:spcBef>
                <a:spcPts val="0"/>
              </a:spcBef>
              <a:spcAft>
                <a:spcPts val="0"/>
              </a:spcAft>
              <a:buSzPts val="2800"/>
              <a:buFont typeface="Roboto Black"/>
              <a:buNone/>
              <a:defRPr>
                <a:latin typeface="Roboto Black"/>
                <a:ea typeface="Roboto Black"/>
                <a:cs typeface="Roboto Black"/>
                <a:sym typeface="Roboto Black"/>
              </a:defRPr>
            </a:lvl5pPr>
            <a:lvl6pPr lvl="5" rtl="0">
              <a:spcBef>
                <a:spcPts val="0"/>
              </a:spcBef>
              <a:spcAft>
                <a:spcPts val="0"/>
              </a:spcAft>
              <a:buSzPts val="2800"/>
              <a:buFont typeface="Roboto Black"/>
              <a:buNone/>
              <a:defRPr>
                <a:latin typeface="Roboto Black"/>
                <a:ea typeface="Roboto Black"/>
                <a:cs typeface="Roboto Black"/>
                <a:sym typeface="Roboto Black"/>
              </a:defRPr>
            </a:lvl6pPr>
            <a:lvl7pPr lvl="6" rtl="0">
              <a:spcBef>
                <a:spcPts val="0"/>
              </a:spcBef>
              <a:spcAft>
                <a:spcPts val="0"/>
              </a:spcAft>
              <a:buSzPts val="2800"/>
              <a:buFont typeface="Roboto Black"/>
              <a:buNone/>
              <a:defRPr>
                <a:latin typeface="Roboto Black"/>
                <a:ea typeface="Roboto Black"/>
                <a:cs typeface="Roboto Black"/>
                <a:sym typeface="Roboto Black"/>
              </a:defRPr>
            </a:lvl7pPr>
            <a:lvl8pPr lvl="7" rtl="0">
              <a:spcBef>
                <a:spcPts val="0"/>
              </a:spcBef>
              <a:spcAft>
                <a:spcPts val="0"/>
              </a:spcAft>
              <a:buSzPts val="2800"/>
              <a:buFont typeface="Roboto Black"/>
              <a:buNone/>
              <a:defRPr>
                <a:latin typeface="Roboto Black"/>
                <a:ea typeface="Roboto Black"/>
                <a:cs typeface="Roboto Black"/>
                <a:sym typeface="Roboto Black"/>
              </a:defRPr>
            </a:lvl8pPr>
            <a:lvl9pPr lvl="8" rtl="0">
              <a:spcBef>
                <a:spcPts val="0"/>
              </a:spcBef>
              <a:spcAft>
                <a:spcPts val="0"/>
              </a:spcAft>
              <a:buSzPts val="2800"/>
              <a:buFont typeface="Roboto Black"/>
              <a:buNone/>
              <a:defRPr>
                <a:latin typeface="Roboto Black"/>
                <a:ea typeface="Roboto Black"/>
                <a:cs typeface="Roboto Black"/>
                <a:sym typeface="Roboto Black"/>
              </a:defRPr>
            </a:lvl9pPr>
          </a:lstStyle>
          <a:p/>
        </p:txBody>
      </p:sp>
      <p:sp>
        <p:nvSpPr>
          <p:cNvPr id="37" name="Google Shape;37;p6"/>
          <p:cNvSpPr txBox="1"/>
          <p:nvPr>
            <p:ph idx="1" type="body"/>
          </p:nvPr>
        </p:nvSpPr>
        <p:spPr>
          <a:xfrm>
            <a:off x="311700" y="1143650"/>
            <a:ext cx="26781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434343"/>
              </a:buClr>
              <a:buSzPts val="1200"/>
              <a:buFont typeface="Roboto"/>
              <a:buChar char="●"/>
              <a:defRPr sz="1200">
                <a:solidFill>
                  <a:srgbClr val="434343"/>
                </a:solidFill>
                <a:latin typeface="Roboto"/>
                <a:ea typeface="Roboto"/>
                <a:cs typeface="Roboto"/>
                <a:sym typeface="Roboto"/>
              </a:defRPr>
            </a:lvl1pPr>
            <a:lvl2pPr indent="-304800" lvl="1" marL="9144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2pPr>
            <a:lvl3pPr indent="-304800" lvl="2" marL="13716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3pPr>
            <a:lvl4pPr indent="-304800" lvl="3" marL="18288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4pPr>
            <a:lvl5pPr indent="-304800" lvl="4" marL="22860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5pPr>
            <a:lvl6pPr indent="-304800" lvl="5" marL="27432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6pPr>
            <a:lvl7pPr indent="-304800" lvl="6" marL="32004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7pPr>
            <a:lvl8pPr indent="-304800" lvl="7" marL="36576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8pPr>
            <a:lvl9pPr indent="-304800" lvl="8" marL="4114800" rtl="0">
              <a:spcBef>
                <a:spcPts val="1600"/>
              </a:spcBef>
              <a:spcAft>
                <a:spcPts val="1600"/>
              </a:spcAft>
              <a:buClr>
                <a:srgbClr val="434343"/>
              </a:buClr>
              <a:buSzPts val="1200"/>
              <a:buFont typeface="Roboto"/>
              <a:buChar char="■"/>
              <a:defRPr sz="1200">
                <a:solidFill>
                  <a:srgbClr val="434343"/>
                </a:solidFill>
                <a:latin typeface="Roboto"/>
                <a:ea typeface="Roboto"/>
                <a:cs typeface="Roboto"/>
                <a:sym typeface="Roboto"/>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rot="10800000">
            <a:off x="398875" y="0"/>
            <a:ext cx="750300" cy="708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6"/>
          <p:cNvSpPr/>
          <p:nvPr/>
        </p:nvSpPr>
        <p:spPr>
          <a:xfrm rot="10800000">
            <a:off x="0" y="5060100"/>
            <a:ext cx="3048000" cy="83400"/>
          </a:xfrm>
          <a:prstGeom prst="rect">
            <a:avLst/>
          </a:prstGeom>
          <a:solidFill>
            <a:srgbClr val="F58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6"/>
          <p:cNvSpPr/>
          <p:nvPr/>
        </p:nvSpPr>
        <p:spPr>
          <a:xfrm rot="10800000">
            <a:off x="3048000" y="5060100"/>
            <a:ext cx="3048000" cy="83400"/>
          </a:xfrm>
          <a:prstGeom prst="rect">
            <a:avLst/>
          </a:prstGeom>
          <a:solidFill>
            <a:srgbClr val="F15B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6"/>
          <p:cNvSpPr/>
          <p:nvPr/>
        </p:nvSpPr>
        <p:spPr>
          <a:xfrm rot="10800000">
            <a:off x="6096000" y="5060100"/>
            <a:ext cx="3048000" cy="83400"/>
          </a:xfrm>
          <a:prstGeom prst="rect">
            <a:avLst/>
          </a:prstGeom>
          <a:solidFill>
            <a:srgbClr val="981C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 name="Google Shape;43;p6"/>
          <p:cNvPicPr preferRelativeResize="0"/>
          <p:nvPr/>
        </p:nvPicPr>
        <p:blipFill>
          <a:blip r:embed="rId2">
            <a:alphaModFix/>
          </a:blip>
          <a:stretch>
            <a:fillRect/>
          </a:stretch>
        </p:blipFill>
        <p:spPr>
          <a:xfrm>
            <a:off x="6441399" y="177600"/>
            <a:ext cx="2527225" cy="572700"/>
          </a:xfrm>
          <a:prstGeom prst="rect">
            <a:avLst/>
          </a:prstGeom>
          <a:noFill/>
          <a:ln>
            <a:noFill/>
          </a:ln>
        </p:spPr>
      </p:pic>
      <p:sp>
        <p:nvSpPr>
          <p:cNvPr id="44" name="Google Shape;44;p6"/>
          <p:cNvSpPr txBox="1"/>
          <p:nvPr>
            <p:ph idx="2" type="body"/>
          </p:nvPr>
        </p:nvSpPr>
        <p:spPr>
          <a:xfrm>
            <a:off x="3155565" y="1143650"/>
            <a:ext cx="26781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434343"/>
              </a:buClr>
              <a:buSzPts val="1200"/>
              <a:buFont typeface="Roboto"/>
              <a:buChar char="●"/>
              <a:defRPr sz="1200">
                <a:solidFill>
                  <a:srgbClr val="434343"/>
                </a:solidFill>
                <a:latin typeface="Roboto"/>
                <a:ea typeface="Roboto"/>
                <a:cs typeface="Roboto"/>
                <a:sym typeface="Roboto"/>
              </a:defRPr>
            </a:lvl1pPr>
            <a:lvl2pPr indent="-304800" lvl="1" marL="9144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2pPr>
            <a:lvl3pPr indent="-304800" lvl="2" marL="13716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3pPr>
            <a:lvl4pPr indent="-304800" lvl="3" marL="18288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4pPr>
            <a:lvl5pPr indent="-304800" lvl="4" marL="22860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5pPr>
            <a:lvl6pPr indent="-304800" lvl="5" marL="27432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6pPr>
            <a:lvl7pPr indent="-304800" lvl="6" marL="32004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7pPr>
            <a:lvl8pPr indent="-304800" lvl="7" marL="36576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8pPr>
            <a:lvl9pPr indent="-304800" lvl="8" marL="4114800" rtl="0">
              <a:spcBef>
                <a:spcPts val="1600"/>
              </a:spcBef>
              <a:spcAft>
                <a:spcPts val="1600"/>
              </a:spcAft>
              <a:buClr>
                <a:srgbClr val="434343"/>
              </a:buClr>
              <a:buSzPts val="1200"/>
              <a:buFont typeface="Roboto"/>
              <a:buChar char="■"/>
              <a:defRPr sz="1200">
                <a:solidFill>
                  <a:srgbClr val="434343"/>
                </a:solidFill>
                <a:latin typeface="Roboto"/>
                <a:ea typeface="Roboto"/>
                <a:cs typeface="Roboto"/>
                <a:sym typeface="Roboto"/>
              </a:defRPr>
            </a:lvl9pPr>
          </a:lstStyle>
          <a:p/>
        </p:txBody>
      </p:sp>
      <p:sp>
        <p:nvSpPr>
          <p:cNvPr id="45" name="Google Shape;45;p6"/>
          <p:cNvSpPr txBox="1"/>
          <p:nvPr>
            <p:ph idx="3" type="body"/>
          </p:nvPr>
        </p:nvSpPr>
        <p:spPr>
          <a:xfrm>
            <a:off x="5999428" y="1143650"/>
            <a:ext cx="26781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434343"/>
              </a:buClr>
              <a:buSzPts val="1200"/>
              <a:buFont typeface="Roboto"/>
              <a:buChar char="●"/>
              <a:defRPr sz="1200">
                <a:solidFill>
                  <a:srgbClr val="434343"/>
                </a:solidFill>
                <a:latin typeface="Roboto"/>
                <a:ea typeface="Roboto"/>
                <a:cs typeface="Roboto"/>
                <a:sym typeface="Roboto"/>
              </a:defRPr>
            </a:lvl1pPr>
            <a:lvl2pPr indent="-304800" lvl="1" marL="9144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2pPr>
            <a:lvl3pPr indent="-304800" lvl="2" marL="13716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3pPr>
            <a:lvl4pPr indent="-304800" lvl="3" marL="18288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4pPr>
            <a:lvl5pPr indent="-304800" lvl="4" marL="22860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5pPr>
            <a:lvl6pPr indent="-304800" lvl="5" marL="27432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6pPr>
            <a:lvl7pPr indent="-304800" lvl="6" marL="32004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7pPr>
            <a:lvl8pPr indent="-304800" lvl="7" marL="3657600" rtl="0">
              <a:spcBef>
                <a:spcPts val="1600"/>
              </a:spcBef>
              <a:spcAft>
                <a:spcPts val="0"/>
              </a:spcAft>
              <a:buClr>
                <a:srgbClr val="434343"/>
              </a:buClr>
              <a:buSzPts val="1200"/>
              <a:buFont typeface="Roboto"/>
              <a:buChar char="○"/>
              <a:defRPr sz="1200">
                <a:solidFill>
                  <a:srgbClr val="434343"/>
                </a:solidFill>
                <a:latin typeface="Roboto"/>
                <a:ea typeface="Roboto"/>
                <a:cs typeface="Roboto"/>
                <a:sym typeface="Roboto"/>
              </a:defRPr>
            </a:lvl8pPr>
            <a:lvl9pPr indent="-304800" lvl="8" marL="4114800" rtl="0">
              <a:spcBef>
                <a:spcPts val="1600"/>
              </a:spcBef>
              <a:spcAft>
                <a:spcPts val="1600"/>
              </a:spcAft>
              <a:buClr>
                <a:srgbClr val="434343"/>
              </a:buClr>
              <a:buSzPts val="1200"/>
              <a:buFont typeface="Roboto"/>
              <a:buChar char="■"/>
              <a:defRPr sz="1200">
                <a:solidFill>
                  <a:srgbClr val="434343"/>
                </a:solidFill>
                <a:latin typeface="Roboto"/>
                <a:ea typeface="Roboto"/>
                <a:cs typeface="Roboto"/>
                <a:sym typeface="Roboto"/>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 name="Shape 46"/>
        <p:cNvGrpSpPr/>
        <p:nvPr/>
      </p:nvGrpSpPr>
      <p:grpSpPr>
        <a:xfrm>
          <a:off x="0" y="0"/>
          <a:ext cx="0" cy="0"/>
          <a:chOff x="0" y="0"/>
          <a:chExt cx="0" cy="0"/>
        </a:xfrm>
      </p:grpSpPr>
      <p:sp>
        <p:nvSpPr>
          <p:cNvPr id="47" name="Google Shape;4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pic>
        <p:nvPicPr>
          <p:cNvPr id="52" name="Google Shape;52;p8"/>
          <p:cNvPicPr preferRelativeResize="0"/>
          <p:nvPr/>
        </p:nvPicPr>
        <p:blipFill rotWithShape="1">
          <a:blip r:embed="rId3">
            <a:alphaModFix/>
          </a:blip>
          <a:srcRect b="5569" l="0" r="-361" t="357"/>
          <a:stretch/>
        </p:blipFill>
        <p:spPr>
          <a:xfrm>
            <a:off x="0" y="0"/>
            <a:ext cx="9144003" cy="5143500"/>
          </a:xfrm>
          <a:prstGeom prst="rect">
            <a:avLst/>
          </a:prstGeom>
          <a:noFill/>
          <a:ln>
            <a:noFill/>
          </a:ln>
        </p:spPr>
      </p:pic>
      <p:sp>
        <p:nvSpPr>
          <p:cNvPr id="53" name="Google Shape;53;p8"/>
          <p:cNvSpPr txBox="1"/>
          <p:nvPr>
            <p:ph type="ctrTitle"/>
          </p:nvPr>
        </p:nvSpPr>
        <p:spPr>
          <a:xfrm>
            <a:off x="451250" y="1573075"/>
            <a:ext cx="2798700" cy="122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6100">
                <a:solidFill>
                  <a:srgbClr val="0B5394"/>
                </a:solidFill>
                <a:latin typeface="Roboto"/>
                <a:ea typeface="Roboto"/>
                <a:cs typeface="Roboto"/>
                <a:sym typeface="Roboto"/>
              </a:rPr>
              <a:t>Budget</a:t>
            </a:r>
            <a:endParaRPr b="1" sz="6100">
              <a:solidFill>
                <a:srgbClr val="0B5394"/>
              </a:solidFill>
              <a:latin typeface="Roboto"/>
              <a:ea typeface="Roboto"/>
              <a:cs typeface="Roboto"/>
              <a:sym typeface="Roboto"/>
            </a:endParaRPr>
          </a:p>
        </p:txBody>
      </p:sp>
      <p:sp>
        <p:nvSpPr>
          <p:cNvPr id="54" name="Google Shape;54;p8"/>
          <p:cNvSpPr txBox="1"/>
          <p:nvPr/>
        </p:nvSpPr>
        <p:spPr>
          <a:xfrm>
            <a:off x="499350" y="2502875"/>
            <a:ext cx="1861800" cy="6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B5394"/>
                </a:solidFill>
                <a:latin typeface="Roboto"/>
                <a:ea typeface="Roboto"/>
                <a:cs typeface="Roboto"/>
                <a:sym typeface="Roboto"/>
              </a:rPr>
              <a:t>2022-23</a:t>
            </a:r>
            <a:endParaRPr sz="2400">
              <a:solidFill>
                <a:srgbClr val="0B5394"/>
              </a:solidFill>
              <a:latin typeface="Roboto"/>
              <a:ea typeface="Roboto"/>
              <a:cs typeface="Roboto"/>
              <a:sym typeface="Roboto"/>
            </a:endParaRPr>
          </a:p>
        </p:txBody>
      </p:sp>
      <p:sp>
        <p:nvSpPr>
          <p:cNvPr id="55" name="Google Shape;55;p8"/>
          <p:cNvSpPr txBox="1"/>
          <p:nvPr/>
        </p:nvSpPr>
        <p:spPr>
          <a:xfrm>
            <a:off x="490450" y="1364850"/>
            <a:ext cx="18618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0B5394"/>
                </a:solidFill>
                <a:latin typeface="Roboto Medium"/>
                <a:ea typeface="Roboto Medium"/>
                <a:cs typeface="Roboto Medium"/>
                <a:sym typeface="Roboto Medium"/>
              </a:rPr>
              <a:t>UNION</a:t>
            </a:r>
            <a:endParaRPr sz="3100">
              <a:solidFill>
                <a:srgbClr val="0B5394"/>
              </a:solidFill>
              <a:latin typeface="Roboto Medium"/>
              <a:ea typeface="Roboto Medium"/>
              <a:cs typeface="Roboto Medium"/>
              <a:sym typeface="Roboto Medium"/>
            </a:endParaRPr>
          </a:p>
        </p:txBody>
      </p:sp>
      <p:pic>
        <p:nvPicPr>
          <p:cNvPr id="56" name="Google Shape;56;p8"/>
          <p:cNvPicPr preferRelativeResize="0"/>
          <p:nvPr/>
        </p:nvPicPr>
        <p:blipFill rotWithShape="1">
          <a:blip r:embed="rId4">
            <a:alphaModFix/>
          </a:blip>
          <a:srcRect b="0" l="9" r="9" t="0"/>
          <a:stretch/>
        </p:blipFill>
        <p:spPr>
          <a:xfrm>
            <a:off x="499350" y="352650"/>
            <a:ext cx="2475006" cy="5608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7"/>
          <p:cNvSpPr/>
          <p:nvPr/>
        </p:nvSpPr>
        <p:spPr>
          <a:xfrm>
            <a:off x="4747500" y="3442075"/>
            <a:ext cx="4084800" cy="1332600"/>
          </a:xfrm>
          <a:prstGeom prst="rect">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Agriculture</a:t>
            </a:r>
            <a:endParaRPr/>
          </a:p>
        </p:txBody>
      </p:sp>
      <p:sp>
        <p:nvSpPr>
          <p:cNvPr id="150" name="Google Shape;150;p17"/>
          <p:cNvSpPr txBox="1"/>
          <p:nvPr>
            <p:ph idx="1" type="body"/>
          </p:nvPr>
        </p:nvSpPr>
        <p:spPr>
          <a:xfrm>
            <a:off x="311700" y="863550"/>
            <a:ext cx="4435800" cy="4069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rgbClr val="981C1F"/>
                </a:solidFill>
              </a:rPr>
              <a:t>INR 2.37 lakh crore (~US$ 26 billion) direct payment to 1.63 crore (10 million) farmers</a:t>
            </a:r>
            <a:r>
              <a:rPr lang="en">
                <a:solidFill>
                  <a:srgbClr val="333333"/>
                </a:solidFill>
                <a:highlight>
                  <a:srgbClr val="FFFFFF"/>
                </a:highlight>
              </a:rPr>
              <a:t> for procurement of wheat and paddy.</a:t>
            </a:r>
            <a:endParaRPr>
              <a:solidFill>
                <a:srgbClr val="333333"/>
              </a:solidFill>
              <a:highlight>
                <a:srgbClr val="FFFFFF"/>
              </a:highlight>
            </a:endParaRPr>
          </a:p>
          <a:p>
            <a:pPr indent="0" lvl="0" marL="0" rtl="0" algn="l">
              <a:lnSpc>
                <a:spcPct val="100000"/>
              </a:lnSpc>
              <a:spcBef>
                <a:spcPts val="1600"/>
              </a:spcBef>
              <a:spcAft>
                <a:spcPts val="0"/>
              </a:spcAft>
              <a:buClr>
                <a:schemeClr val="dk1"/>
              </a:buClr>
              <a:buSzPts val="1100"/>
              <a:buFont typeface="Arial"/>
              <a:buNone/>
            </a:pPr>
            <a:r>
              <a:rPr lang="en">
                <a:solidFill>
                  <a:srgbClr val="333333"/>
                </a:solidFill>
                <a:highlight>
                  <a:srgbClr val="FFFFFF"/>
                </a:highlight>
              </a:rPr>
              <a:t>Chemical-free Natural farming to be promoted throughout the county. The initial focus is on farmer’s lands in 5 Km wide corridors along river Ganga.</a:t>
            </a:r>
            <a:endParaRPr>
              <a:solidFill>
                <a:srgbClr val="333333"/>
              </a:solidFill>
              <a:highlight>
                <a:srgbClr val="FFFFFF"/>
              </a:highlight>
            </a:endParaRPr>
          </a:p>
          <a:p>
            <a:pPr indent="0" lvl="0" marL="0" rtl="0" algn="l">
              <a:lnSpc>
                <a:spcPct val="100000"/>
              </a:lnSpc>
              <a:spcBef>
                <a:spcPts val="1600"/>
              </a:spcBef>
              <a:spcAft>
                <a:spcPts val="0"/>
              </a:spcAft>
              <a:buClr>
                <a:schemeClr val="dk1"/>
              </a:buClr>
              <a:buSzPts val="1100"/>
              <a:buFont typeface="Arial"/>
              <a:buNone/>
            </a:pPr>
            <a:r>
              <a:rPr lang="en">
                <a:solidFill>
                  <a:srgbClr val="333333"/>
                </a:solidFill>
                <a:highlight>
                  <a:srgbClr val="FFFFFF"/>
                </a:highlight>
              </a:rPr>
              <a:t>NABARD to facilitate funds with blended capital to finance startups for agriculture &amp; rural enterprise.</a:t>
            </a:r>
            <a:endParaRPr>
              <a:solidFill>
                <a:srgbClr val="333333"/>
              </a:solidFill>
              <a:highlight>
                <a:srgbClr val="FFFFFF"/>
              </a:highlight>
            </a:endParaRPr>
          </a:p>
          <a:p>
            <a:pPr indent="0" lvl="0" marL="0" rtl="0" algn="l">
              <a:lnSpc>
                <a:spcPct val="100000"/>
              </a:lnSpc>
              <a:spcBef>
                <a:spcPts val="1600"/>
              </a:spcBef>
              <a:spcAft>
                <a:spcPts val="0"/>
              </a:spcAft>
              <a:buClr>
                <a:schemeClr val="dk1"/>
              </a:buClr>
              <a:buSzPts val="1100"/>
              <a:buFont typeface="Arial"/>
              <a:buNone/>
            </a:pPr>
            <a:r>
              <a:rPr b="1" lang="en">
                <a:solidFill>
                  <a:srgbClr val="981C1F"/>
                </a:solidFill>
              </a:rPr>
              <a:t>Kisan Drones</a:t>
            </a:r>
            <a:r>
              <a:rPr lang="en">
                <a:solidFill>
                  <a:srgbClr val="333333"/>
                </a:solidFill>
                <a:highlight>
                  <a:srgbClr val="FFFFFF"/>
                </a:highlight>
              </a:rPr>
              <a:t> for crop assessment, digitization of land records, spraying of insecticides and nutrients.</a:t>
            </a:r>
            <a:endParaRPr>
              <a:solidFill>
                <a:srgbClr val="333333"/>
              </a:solidFill>
              <a:highlight>
                <a:srgbClr val="FFFFFF"/>
              </a:highlight>
            </a:endParaRPr>
          </a:p>
          <a:p>
            <a:pPr indent="0" lvl="0" marL="0" rtl="0" algn="l">
              <a:lnSpc>
                <a:spcPct val="100000"/>
              </a:lnSpc>
              <a:spcBef>
                <a:spcPts val="1600"/>
              </a:spcBef>
              <a:spcAft>
                <a:spcPts val="0"/>
              </a:spcAft>
              <a:buClr>
                <a:schemeClr val="dk1"/>
              </a:buClr>
              <a:buSzPts val="1100"/>
              <a:buFont typeface="Arial"/>
              <a:buNone/>
            </a:pPr>
            <a:r>
              <a:rPr b="1" lang="en">
                <a:solidFill>
                  <a:srgbClr val="981C1F"/>
                </a:solidFill>
              </a:rPr>
              <a:t>INR 1,400 crore (~US$ 187 million)</a:t>
            </a:r>
            <a:r>
              <a:rPr lang="en">
                <a:solidFill>
                  <a:srgbClr val="333333"/>
                </a:solidFill>
                <a:highlight>
                  <a:srgbClr val="FFFFFF"/>
                </a:highlight>
              </a:rPr>
              <a:t> outlay for implementation of the Ken – Betwa link project.</a:t>
            </a:r>
            <a:endParaRPr>
              <a:solidFill>
                <a:srgbClr val="333333"/>
              </a:solidFill>
              <a:highlight>
                <a:srgbClr val="FFFFFF"/>
              </a:highlight>
            </a:endParaRPr>
          </a:p>
          <a:p>
            <a:pPr indent="0" lvl="0" marL="0" rtl="0" algn="l">
              <a:lnSpc>
                <a:spcPct val="100000"/>
              </a:lnSpc>
              <a:spcBef>
                <a:spcPts val="1600"/>
              </a:spcBef>
              <a:spcAft>
                <a:spcPts val="0"/>
              </a:spcAft>
              <a:buClr>
                <a:schemeClr val="dk1"/>
              </a:buClr>
              <a:buSzPts val="1100"/>
              <a:buFont typeface="Arial"/>
              <a:buNone/>
            </a:pPr>
            <a:r>
              <a:rPr b="1" lang="en">
                <a:solidFill>
                  <a:srgbClr val="981C1F"/>
                </a:solidFill>
              </a:rPr>
              <a:t>9.08 lakh (0.91 million) hectares</a:t>
            </a:r>
            <a:r>
              <a:rPr lang="en">
                <a:solidFill>
                  <a:srgbClr val="333333"/>
                </a:solidFill>
                <a:highlight>
                  <a:srgbClr val="FFFFFF"/>
                </a:highlight>
              </a:rPr>
              <a:t> of farmers’ lands to receive irrigation benefits by the Ken-Betwa link project.</a:t>
            </a:r>
            <a:endParaRPr>
              <a:solidFill>
                <a:srgbClr val="333333"/>
              </a:solidFill>
              <a:highlight>
                <a:srgbClr val="FFFFFF"/>
              </a:highlight>
            </a:endParaRPr>
          </a:p>
          <a:p>
            <a:pPr indent="0" lvl="0" marL="0" rtl="0" algn="l">
              <a:lnSpc>
                <a:spcPct val="100000"/>
              </a:lnSpc>
              <a:spcBef>
                <a:spcPts val="1600"/>
              </a:spcBef>
              <a:spcAft>
                <a:spcPts val="1600"/>
              </a:spcAft>
              <a:buNone/>
            </a:pPr>
            <a:r>
              <a:t/>
            </a:r>
            <a:endParaRPr>
              <a:solidFill>
                <a:srgbClr val="333333"/>
              </a:solidFill>
              <a:highlight>
                <a:srgbClr val="FFFFFF"/>
              </a:highlight>
            </a:endParaRPr>
          </a:p>
        </p:txBody>
      </p:sp>
      <p:sp>
        <p:nvSpPr>
          <p:cNvPr id="151" name="Google Shape;151;p17"/>
          <p:cNvSpPr txBox="1"/>
          <p:nvPr/>
        </p:nvSpPr>
        <p:spPr>
          <a:xfrm>
            <a:off x="4870500" y="3474425"/>
            <a:ext cx="3838800" cy="115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b="1" i="1" lang="en" sz="1100">
                <a:solidFill>
                  <a:srgbClr val="434343"/>
                </a:solidFill>
                <a:latin typeface="Roboto"/>
                <a:ea typeface="Roboto"/>
                <a:cs typeface="Roboto"/>
                <a:sym typeface="Roboto"/>
              </a:rPr>
              <a:t>"Procurement of wheat in Rabi season 2021-22 and the estimated procurement of paddy in Kharif season 2021-22 will give cover 1208 lakh (~121 million) metric tonnes of wheat &amp; paddy from 163 lakh farmers &amp; INR </a:t>
            </a:r>
            <a:r>
              <a:rPr b="1" i="1" lang="en" sz="1100">
                <a:solidFill>
                  <a:srgbClr val="434343"/>
                </a:solidFill>
                <a:latin typeface="Roboto"/>
                <a:ea typeface="Roboto"/>
                <a:cs typeface="Roboto"/>
                <a:sym typeface="Roboto"/>
              </a:rPr>
              <a:t>2.37 lakh crores  (~US$26 billion) </a:t>
            </a:r>
            <a:r>
              <a:rPr b="1" i="1" lang="en" sz="1100">
                <a:solidFill>
                  <a:srgbClr val="434343"/>
                </a:solidFill>
                <a:latin typeface="Roboto"/>
                <a:ea typeface="Roboto"/>
                <a:cs typeface="Roboto"/>
                <a:sym typeface="Roboto"/>
              </a:rPr>
              <a:t>will be the direct payment of MSP value to their accounts".</a:t>
            </a:r>
            <a:endParaRPr b="1" sz="1200">
              <a:solidFill>
                <a:srgbClr val="FFFFFF"/>
              </a:solidFill>
              <a:latin typeface="Roboto"/>
              <a:ea typeface="Roboto"/>
              <a:cs typeface="Roboto"/>
              <a:sym typeface="Roboto"/>
            </a:endParaRPr>
          </a:p>
        </p:txBody>
      </p:sp>
      <p:cxnSp>
        <p:nvCxnSpPr>
          <p:cNvPr id="152" name="Google Shape;152;p17"/>
          <p:cNvCxnSpPr/>
          <p:nvPr/>
        </p:nvCxnSpPr>
        <p:spPr>
          <a:xfrm>
            <a:off x="0" y="102112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53" name="Google Shape;153;p17"/>
          <p:cNvCxnSpPr/>
          <p:nvPr/>
        </p:nvCxnSpPr>
        <p:spPr>
          <a:xfrm>
            <a:off x="0" y="179652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54" name="Google Shape;154;p17"/>
          <p:cNvCxnSpPr/>
          <p:nvPr/>
        </p:nvCxnSpPr>
        <p:spPr>
          <a:xfrm>
            <a:off x="0" y="237770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55" name="Google Shape;155;p17"/>
          <p:cNvCxnSpPr/>
          <p:nvPr/>
        </p:nvCxnSpPr>
        <p:spPr>
          <a:xfrm>
            <a:off x="0" y="289815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56" name="Google Shape;156;p17"/>
          <p:cNvCxnSpPr/>
          <p:nvPr/>
        </p:nvCxnSpPr>
        <p:spPr>
          <a:xfrm>
            <a:off x="0" y="347835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57" name="Google Shape;157;p17"/>
          <p:cNvCxnSpPr/>
          <p:nvPr/>
        </p:nvCxnSpPr>
        <p:spPr>
          <a:xfrm>
            <a:off x="0" y="4050725"/>
            <a:ext cx="347100" cy="0"/>
          </a:xfrm>
          <a:prstGeom prst="straightConnector1">
            <a:avLst/>
          </a:prstGeom>
          <a:noFill/>
          <a:ln cap="flat" cmpd="sng" w="19050">
            <a:solidFill>
              <a:srgbClr val="F58220"/>
            </a:solidFill>
            <a:prstDash val="solid"/>
            <a:round/>
            <a:headEnd len="med" w="med" type="none"/>
            <a:tailEnd len="med" w="med" type="none"/>
          </a:ln>
        </p:spPr>
      </p:cxnSp>
      <p:pic>
        <p:nvPicPr>
          <p:cNvPr id="158" name="Google Shape;158;p17"/>
          <p:cNvPicPr preferRelativeResize="0"/>
          <p:nvPr/>
        </p:nvPicPr>
        <p:blipFill rotWithShape="1">
          <a:blip r:embed="rId3">
            <a:alphaModFix/>
          </a:blip>
          <a:srcRect b="18753" l="0" r="0" t="307"/>
          <a:stretch/>
        </p:blipFill>
        <p:spPr>
          <a:xfrm>
            <a:off x="4747500" y="1049025"/>
            <a:ext cx="4084797" cy="23327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8"/>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MSME</a:t>
            </a:r>
            <a:endParaRPr/>
          </a:p>
        </p:txBody>
      </p:sp>
      <p:sp>
        <p:nvSpPr>
          <p:cNvPr id="164" name="Google Shape;164;p18"/>
          <p:cNvSpPr txBox="1"/>
          <p:nvPr/>
        </p:nvSpPr>
        <p:spPr>
          <a:xfrm>
            <a:off x="389500" y="1134900"/>
            <a:ext cx="43464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a:solidFill>
                  <a:srgbClr val="981C1F"/>
                </a:solidFill>
                <a:latin typeface="Roboto"/>
                <a:ea typeface="Roboto"/>
                <a:cs typeface="Roboto"/>
                <a:sym typeface="Roboto"/>
              </a:rPr>
              <a:t>Udyam (Enterprise), e-shram (for unorganised sector workers), National Career Service (NCS), and Aatmanirbhar Skilled Employee Employer Mapping (ASEEM)</a:t>
            </a:r>
            <a:r>
              <a:rPr lang="en" sz="1100">
                <a:solidFill>
                  <a:srgbClr val="434343"/>
                </a:solidFill>
                <a:latin typeface="Roboto"/>
                <a:ea typeface="Roboto"/>
                <a:cs typeface="Roboto"/>
                <a:sym typeface="Roboto"/>
              </a:rPr>
              <a:t> portals to be interlinked.</a:t>
            </a:r>
            <a:endParaRPr sz="1100">
              <a:solidFill>
                <a:srgbClr val="43434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b="1" lang="en" sz="1100">
                <a:solidFill>
                  <a:srgbClr val="981C1F"/>
                </a:solidFill>
                <a:latin typeface="Roboto"/>
                <a:ea typeface="Roboto"/>
                <a:cs typeface="Roboto"/>
                <a:sym typeface="Roboto"/>
              </a:rPr>
              <a:t>130 lakh (~1 million) MSMEs</a:t>
            </a:r>
            <a:r>
              <a:rPr lang="en" sz="1100">
                <a:solidFill>
                  <a:srgbClr val="434343"/>
                </a:solidFill>
                <a:latin typeface="Roboto"/>
                <a:ea typeface="Roboto"/>
                <a:cs typeface="Roboto"/>
                <a:sym typeface="Roboto"/>
              </a:rPr>
              <a:t> provided additional credit under </a:t>
            </a:r>
            <a:r>
              <a:rPr b="1" lang="en" sz="1100">
                <a:solidFill>
                  <a:srgbClr val="981C1F"/>
                </a:solidFill>
                <a:latin typeface="Roboto"/>
                <a:ea typeface="Roboto"/>
                <a:cs typeface="Roboto"/>
                <a:sym typeface="Roboto"/>
              </a:rPr>
              <a:t>Emergency Credit Linked Guarantee Scheme</a:t>
            </a:r>
            <a:r>
              <a:rPr lang="en" sz="1100">
                <a:solidFill>
                  <a:srgbClr val="434343"/>
                </a:solidFill>
                <a:latin typeface="Roboto"/>
                <a:ea typeface="Roboto"/>
                <a:cs typeface="Roboto"/>
                <a:sym typeface="Roboto"/>
              </a:rPr>
              <a:t> (ECLGS)</a:t>
            </a:r>
            <a:endParaRPr sz="1100">
              <a:solidFill>
                <a:srgbClr val="43434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en" sz="1100">
                <a:solidFill>
                  <a:srgbClr val="434343"/>
                </a:solidFill>
                <a:latin typeface="Roboto"/>
                <a:ea typeface="Roboto"/>
                <a:cs typeface="Roboto"/>
                <a:sym typeface="Roboto"/>
              </a:rPr>
              <a:t>ECLGS to be extended up to March 2023.</a:t>
            </a:r>
            <a:endParaRPr sz="1100">
              <a:solidFill>
                <a:srgbClr val="43434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en" sz="1100">
                <a:solidFill>
                  <a:srgbClr val="434343"/>
                </a:solidFill>
                <a:latin typeface="Roboto"/>
                <a:ea typeface="Roboto"/>
                <a:cs typeface="Roboto"/>
                <a:sym typeface="Roboto"/>
              </a:rPr>
              <a:t>Guarantee cover under ECLGS to be expanded</a:t>
            </a:r>
            <a:r>
              <a:rPr b="1" lang="en" sz="1100">
                <a:solidFill>
                  <a:srgbClr val="981C1F"/>
                </a:solidFill>
                <a:latin typeface="Roboto"/>
                <a:ea typeface="Roboto"/>
                <a:cs typeface="Roboto"/>
                <a:sym typeface="Roboto"/>
              </a:rPr>
              <a:t> INR 50,000 crore (~US 6 billion) </a:t>
            </a:r>
            <a:r>
              <a:rPr lang="en" sz="1100">
                <a:solidFill>
                  <a:srgbClr val="434343"/>
                </a:solidFill>
                <a:latin typeface="Roboto"/>
                <a:ea typeface="Roboto"/>
                <a:cs typeface="Roboto"/>
                <a:sym typeface="Roboto"/>
              </a:rPr>
              <a:t>to the total cover of</a:t>
            </a:r>
            <a:r>
              <a:rPr b="1" lang="en" sz="1100">
                <a:solidFill>
                  <a:srgbClr val="981C1F"/>
                </a:solidFill>
                <a:latin typeface="Roboto"/>
                <a:ea typeface="Roboto"/>
                <a:cs typeface="Roboto"/>
                <a:sym typeface="Roboto"/>
              </a:rPr>
              <a:t> INR 5 Lakh Crore (~US$ 66 billion)</a:t>
            </a:r>
            <a:endParaRPr b="1" sz="1100">
              <a:solidFill>
                <a:srgbClr val="981C1F"/>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b="1" lang="en" sz="1100">
                <a:solidFill>
                  <a:srgbClr val="981C1F"/>
                </a:solidFill>
                <a:latin typeface="Roboto"/>
                <a:ea typeface="Roboto"/>
                <a:cs typeface="Roboto"/>
                <a:sym typeface="Roboto"/>
              </a:rPr>
              <a:t>INR 2 lakh crore (</a:t>
            </a:r>
            <a:r>
              <a:rPr b="1" lang="en" sz="1100">
                <a:solidFill>
                  <a:srgbClr val="981C1F"/>
                </a:solidFill>
                <a:latin typeface="Roboto"/>
                <a:ea typeface="Roboto"/>
                <a:cs typeface="Roboto"/>
                <a:sym typeface="Roboto"/>
              </a:rPr>
              <a:t>~US$ 26 billion)</a:t>
            </a:r>
            <a:r>
              <a:rPr b="1" lang="en" sz="1100">
                <a:solidFill>
                  <a:srgbClr val="981C1F"/>
                </a:solidFill>
                <a:latin typeface="Roboto"/>
                <a:ea typeface="Roboto"/>
                <a:cs typeface="Roboto"/>
                <a:sym typeface="Roboto"/>
              </a:rPr>
              <a:t> </a:t>
            </a:r>
            <a:r>
              <a:rPr lang="en" sz="1100">
                <a:solidFill>
                  <a:srgbClr val="434343"/>
                </a:solidFill>
                <a:latin typeface="Roboto"/>
                <a:ea typeface="Roboto"/>
                <a:cs typeface="Roboto"/>
                <a:sym typeface="Roboto"/>
              </a:rPr>
              <a:t>additional credit for Micro and Small Enterprises to be facilitated under the Credit Guarantee Trust for Micro and Small Enterprises (CGTMSE).</a:t>
            </a:r>
            <a:endParaRPr sz="1100">
              <a:solidFill>
                <a:srgbClr val="434343"/>
              </a:solidFill>
              <a:latin typeface="Roboto"/>
              <a:ea typeface="Roboto"/>
              <a:cs typeface="Roboto"/>
              <a:sym typeface="Roboto"/>
            </a:endParaRPr>
          </a:p>
          <a:p>
            <a:pPr indent="0" lvl="0" marL="0" rtl="0" algn="l">
              <a:lnSpc>
                <a:spcPct val="115000"/>
              </a:lnSpc>
              <a:spcBef>
                <a:spcPts val="1000"/>
              </a:spcBef>
              <a:spcAft>
                <a:spcPts val="1000"/>
              </a:spcAft>
              <a:buNone/>
            </a:pPr>
            <a:r>
              <a:rPr b="1" lang="en" sz="1100">
                <a:solidFill>
                  <a:srgbClr val="981C1F"/>
                </a:solidFill>
                <a:latin typeface="Roboto"/>
                <a:ea typeface="Roboto"/>
                <a:cs typeface="Roboto"/>
                <a:sym typeface="Roboto"/>
              </a:rPr>
              <a:t>Raising and Accelerating MSME performance (RAMP) programme</a:t>
            </a:r>
            <a:r>
              <a:rPr lang="en" sz="1100">
                <a:solidFill>
                  <a:srgbClr val="434343"/>
                </a:solidFill>
                <a:latin typeface="Roboto"/>
                <a:ea typeface="Roboto"/>
                <a:cs typeface="Roboto"/>
                <a:sym typeface="Roboto"/>
              </a:rPr>
              <a:t> with an outlay of </a:t>
            </a:r>
            <a:r>
              <a:rPr b="1" lang="en" sz="1100">
                <a:solidFill>
                  <a:srgbClr val="981C1F"/>
                </a:solidFill>
                <a:latin typeface="Roboto"/>
                <a:ea typeface="Roboto"/>
                <a:cs typeface="Roboto"/>
                <a:sym typeface="Roboto"/>
              </a:rPr>
              <a:t>INR 6000 Crore (~US$ 802 million)</a:t>
            </a:r>
            <a:r>
              <a:rPr lang="en" sz="1100">
                <a:solidFill>
                  <a:srgbClr val="434343"/>
                </a:solidFill>
                <a:latin typeface="Roboto"/>
                <a:ea typeface="Roboto"/>
                <a:cs typeface="Roboto"/>
                <a:sym typeface="Roboto"/>
              </a:rPr>
              <a:t> to be rolled out.</a:t>
            </a:r>
            <a:endParaRPr sz="1100">
              <a:solidFill>
                <a:srgbClr val="434343"/>
              </a:solidFill>
              <a:latin typeface="Roboto"/>
              <a:ea typeface="Roboto"/>
              <a:cs typeface="Roboto"/>
              <a:sym typeface="Roboto"/>
            </a:endParaRPr>
          </a:p>
        </p:txBody>
      </p:sp>
      <p:cxnSp>
        <p:nvCxnSpPr>
          <p:cNvPr id="165" name="Google Shape;165;p18"/>
          <p:cNvCxnSpPr/>
          <p:nvPr/>
        </p:nvCxnSpPr>
        <p:spPr>
          <a:xfrm>
            <a:off x="0" y="128810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66" name="Google Shape;166;p18"/>
          <p:cNvCxnSpPr/>
          <p:nvPr/>
        </p:nvCxnSpPr>
        <p:spPr>
          <a:xfrm>
            <a:off x="42400" y="250027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67" name="Google Shape;167;p18"/>
          <p:cNvCxnSpPr/>
          <p:nvPr/>
        </p:nvCxnSpPr>
        <p:spPr>
          <a:xfrm>
            <a:off x="42400" y="292440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68" name="Google Shape;168;p18"/>
          <p:cNvCxnSpPr/>
          <p:nvPr/>
        </p:nvCxnSpPr>
        <p:spPr>
          <a:xfrm>
            <a:off x="0" y="361080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69" name="Google Shape;169;p18"/>
          <p:cNvCxnSpPr/>
          <p:nvPr/>
        </p:nvCxnSpPr>
        <p:spPr>
          <a:xfrm>
            <a:off x="0" y="4288225"/>
            <a:ext cx="347100" cy="0"/>
          </a:xfrm>
          <a:prstGeom prst="straightConnector1">
            <a:avLst/>
          </a:prstGeom>
          <a:noFill/>
          <a:ln cap="flat" cmpd="sng" w="19050">
            <a:solidFill>
              <a:srgbClr val="F58220"/>
            </a:solidFill>
            <a:prstDash val="solid"/>
            <a:round/>
            <a:headEnd len="med" w="med" type="none"/>
            <a:tailEnd len="med" w="med" type="none"/>
          </a:ln>
        </p:spPr>
      </p:cxnSp>
      <p:pic>
        <p:nvPicPr>
          <p:cNvPr id="170" name="Google Shape;170;p18"/>
          <p:cNvPicPr preferRelativeResize="0"/>
          <p:nvPr/>
        </p:nvPicPr>
        <p:blipFill rotWithShape="1">
          <a:blip r:embed="rId3">
            <a:alphaModFix/>
          </a:blip>
          <a:srcRect b="0" l="8294" r="16438" t="0"/>
          <a:stretch/>
        </p:blipFill>
        <p:spPr>
          <a:xfrm>
            <a:off x="4948900" y="1216450"/>
            <a:ext cx="4195099" cy="3135151"/>
          </a:xfrm>
          <a:prstGeom prst="rect">
            <a:avLst/>
          </a:prstGeom>
          <a:noFill/>
          <a:ln>
            <a:noFill/>
          </a:ln>
        </p:spPr>
      </p:pic>
      <p:cxnSp>
        <p:nvCxnSpPr>
          <p:cNvPr id="171" name="Google Shape;171;p18"/>
          <p:cNvCxnSpPr/>
          <p:nvPr/>
        </p:nvCxnSpPr>
        <p:spPr>
          <a:xfrm>
            <a:off x="42400" y="1998500"/>
            <a:ext cx="347100" cy="0"/>
          </a:xfrm>
          <a:prstGeom prst="straightConnector1">
            <a:avLst/>
          </a:prstGeom>
          <a:noFill/>
          <a:ln cap="flat" cmpd="sng" w="19050">
            <a:solidFill>
              <a:srgbClr val="F58220"/>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9"/>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Skill Development</a:t>
            </a:r>
            <a:endParaRPr/>
          </a:p>
        </p:txBody>
      </p:sp>
      <p:sp>
        <p:nvSpPr>
          <p:cNvPr id="177" name="Google Shape;177;p19"/>
          <p:cNvSpPr txBox="1"/>
          <p:nvPr/>
        </p:nvSpPr>
        <p:spPr>
          <a:xfrm>
            <a:off x="389500" y="1134900"/>
            <a:ext cx="4377600" cy="82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b="1" lang="en" sz="1200">
                <a:solidFill>
                  <a:srgbClr val="981C1F"/>
                </a:solidFill>
                <a:latin typeface="Roboto"/>
                <a:ea typeface="Roboto"/>
                <a:cs typeface="Roboto"/>
                <a:sym typeface="Roboto"/>
              </a:rPr>
              <a:t>Digital Ecosystem for Skilling and Livelihood </a:t>
            </a:r>
            <a:r>
              <a:rPr lang="en" sz="1200">
                <a:solidFill>
                  <a:srgbClr val="434343"/>
                </a:solidFill>
                <a:latin typeface="Roboto"/>
                <a:ea typeface="Roboto"/>
                <a:cs typeface="Roboto"/>
                <a:sym typeface="Roboto"/>
              </a:rPr>
              <a:t>(DESH-Stack e-portal) will be launched to empower citizens to skill, reskill or upskill through online training.</a:t>
            </a:r>
            <a:endParaRPr sz="1200">
              <a:solidFill>
                <a:srgbClr val="434343"/>
              </a:solidFill>
              <a:latin typeface="Roboto"/>
              <a:ea typeface="Roboto"/>
              <a:cs typeface="Roboto"/>
              <a:sym typeface="Roboto"/>
            </a:endParaRPr>
          </a:p>
        </p:txBody>
      </p:sp>
      <p:cxnSp>
        <p:nvCxnSpPr>
          <p:cNvPr id="178" name="Google Shape;178;p19"/>
          <p:cNvCxnSpPr/>
          <p:nvPr/>
        </p:nvCxnSpPr>
        <p:spPr>
          <a:xfrm>
            <a:off x="0" y="128810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79" name="Google Shape;179;p19"/>
          <p:cNvCxnSpPr/>
          <p:nvPr/>
        </p:nvCxnSpPr>
        <p:spPr>
          <a:xfrm>
            <a:off x="4769863" y="1288100"/>
            <a:ext cx="347100" cy="0"/>
          </a:xfrm>
          <a:prstGeom prst="straightConnector1">
            <a:avLst/>
          </a:prstGeom>
          <a:noFill/>
          <a:ln cap="flat" cmpd="sng" w="19050">
            <a:solidFill>
              <a:srgbClr val="F58220"/>
            </a:solidFill>
            <a:prstDash val="solid"/>
            <a:round/>
            <a:headEnd len="med" w="med" type="none"/>
            <a:tailEnd len="med" w="med" type="none"/>
          </a:ln>
        </p:spPr>
      </p:cxnSp>
      <p:pic>
        <p:nvPicPr>
          <p:cNvPr id="180" name="Google Shape;180;p19"/>
          <p:cNvPicPr preferRelativeResize="0"/>
          <p:nvPr/>
        </p:nvPicPr>
        <p:blipFill rotWithShape="1">
          <a:blip r:embed="rId3">
            <a:alphaModFix/>
          </a:blip>
          <a:srcRect b="38113" l="0" r="0" t="12026"/>
          <a:stretch/>
        </p:blipFill>
        <p:spPr>
          <a:xfrm>
            <a:off x="0" y="2352200"/>
            <a:ext cx="9143998" cy="2791299"/>
          </a:xfrm>
          <a:prstGeom prst="rect">
            <a:avLst/>
          </a:prstGeom>
          <a:noFill/>
          <a:ln>
            <a:noFill/>
          </a:ln>
        </p:spPr>
      </p:pic>
      <p:sp>
        <p:nvSpPr>
          <p:cNvPr id="181" name="Google Shape;181;p19"/>
          <p:cNvSpPr txBox="1"/>
          <p:nvPr/>
        </p:nvSpPr>
        <p:spPr>
          <a:xfrm>
            <a:off x="5119725" y="1134900"/>
            <a:ext cx="3719100" cy="62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1200">
                <a:solidFill>
                  <a:srgbClr val="434343"/>
                </a:solidFill>
                <a:latin typeface="Roboto"/>
                <a:ea typeface="Roboto"/>
                <a:cs typeface="Roboto"/>
                <a:sym typeface="Roboto"/>
              </a:rPr>
              <a:t>Startups will be promoted to facilitate </a:t>
            </a:r>
            <a:r>
              <a:rPr b="1" lang="en" sz="1200">
                <a:solidFill>
                  <a:srgbClr val="981C1F"/>
                </a:solidFill>
                <a:latin typeface="Roboto"/>
                <a:ea typeface="Roboto"/>
                <a:cs typeface="Roboto"/>
                <a:sym typeface="Roboto"/>
              </a:rPr>
              <a:t>Drone Shakti</a:t>
            </a:r>
            <a:r>
              <a:rPr lang="en" sz="1200">
                <a:solidFill>
                  <a:srgbClr val="434343"/>
                </a:solidFill>
                <a:latin typeface="Roboto"/>
                <a:ea typeface="Roboto"/>
                <a:cs typeface="Roboto"/>
                <a:sym typeface="Roboto"/>
              </a:rPr>
              <a:t> and for </a:t>
            </a:r>
            <a:r>
              <a:rPr b="1" lang="en" sz="1200">
                <a:solidFill>
                  <a:srgbClr val="981C1F"/>
                </a:solidFill>
                <a:latin typeface="Roboto"/>
                <a:ea typeface="Roboto"/>
                <a:cs typeface="Roboto"/>
                <a:sym typeface="Roboto"/>
              </a:rPr>
              <a:t>Drone-As-A-Service (DrAAS)</a:t>
            </a:r>
            <a:endParaRPr b="1" sz="1200">
              <a:solidFill>
                <a:srgbClr val="981C1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0"/>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Health</a:t>
            </a:r>
            <a:endParaRPr/>
          </a:p>
        </p:txBody>
      </p:sp>
      <p:sp>
        <p:nvSpPr>
          <p:cNvPr id="187" name="Google Shape;187;p20"/>
          <p:cNvSpPr txBox="1"/>
          <p:nvPr/>
        </p:nvSpPr>
        <p:spPr>
          <a:xfrm>
            <a:off x="389500" y="1134900"/>
            <a:ext cx="4228800" cy="217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981C1F"/>
                </a:solidFill>
                <a:latin typeface="Roboto"/>
                <a:ea typeface="Roboto"/>
                <a:cs typeface="Roboto"/>
                <a:sym typeface="Roboto"/>
              </a:rPr>
              <a:t>An open platform</a:t>
            </a:r>
            <a:r>
              <a:rPr lang="en" sz="1200">
                <a:solidFill>
                  <a:srgbClr val="434343"/>
                </a:solidFill>
                <a:latin typeface="Roboto"/>
                <a:ea typeface="Roboto"/>
                <a:cs typeface="Roboto"/>
                <a:sym typeface="Roboto"/>
              </a:rPr>
              <a:t> for</a:t>
            </a:r>
            <a:r>
              <a:rPr b="1" lang="en" sz="1200">
                <a:solidFill>
                  <a:srgbClr val="981C1F"/>
                </a:solidFill>
                <a:latin typeface="Roboto"/>
                <a:ea typeface="Roboto"/>
                <a:cs typeface="Roboto"/>
                <a:sym typeface="Roboto"/>
              </a:rPr>
              <a:t> National Digital Health Ecosystem</a:t>
            </a:r>
            <a:r>
              <a:rPr lang="en" sz="1200">
                <a:solidFill>
                  <a:srgbClr val="434343"/>
                </a:solidFill>
                <a:latin typeface="Roboto"/>
                <a:ea typeface="Roboto"/>
                <a:cs typeface="Roboto"/>
                <a:sym typeface="Roboto"/>
              </a:rPr>
              <a:t> to be rolled out</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rPr b="1" lang="en" sz="1200">
                <a:solidFill>
                  <a:srgbClr val="981C1F"/>
                </a:solidFill>
                <a:latin typeface="Roboto"/>
                <a:ea typeface="Roboto"/>
                <a:cs typeface="Roboto"/>
                <a:sym typeface="Roboto"/>
              </a:rPr>
              <a:t>National Tele Mental Health Programme</a:t>
            </a:r>
            <a:r>
              <a:rPr lang="en" sz="1200">
                <a:solidFill>
                  <a:srgbClr val="434343"/>
                </a:solidFill>
                <a:latin typeface="Roboto"/>
                <a:ea typeface="Roboto"/>
                <a:cs typeface="Roboto"/>
                <a:sym typeface="Roboto"/>
              </a:rPr>
              <a:t> for quality mental health counselling and care services to be launched.</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rPr lang="en" sz="1200">
                <a:solidFill>
                  <a:srgbClr val="434343"/>
                </a:solidFill>
                <a:latin typeface="Roboto"/>
                <a:ea typeface="Roboto"/>
                <a:cs typeface="Roboto"/>
                <a:sym typeface="Roboto"/>
              </a:rPr>
              <a:t>A network of </a:t>
            </a:r>
            <a:r>
              <a:rPr b="1" lang="en" sz="1200">
                <a:solidFill>
                  <a:srgbClr val="981C1F"/>
                </a:solidFill>
                <a:latin typeface="Roboto"/>
                <a:ea typeface="Roboto"/>
                <a:cs typeface="Roboto"/>
                <a:sym typeface="Roboto"/>
              </a:rPr>
              <a:t>23 tele-mental health centres</a:t>
            </a:r>
            <a:r>
              <a:rPr lang="en" sz="1200">
                <a:solidFill>
                  <a:srgbClr val="434343"/>
                </a:solidFill>
                <a:latin typeface="Roboto"/>
                <a:ea typeface="Roboto"/>
                <a:cs typeface="Roboto"/>
                <a:sym typeface="Roboto"/>
              </a:rPr>
              <a:t> of excellence will be set up, with NIMHANS being the nodal centre and the International Institute of Information Technology-Bangalore (IIITB) providing technical support.</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1000"/>
              </a:spcAft>
              <a:buNone/>
            </a:pPr>
            <a:r>
              <a:t/>
            </a:r>
            <a:endParaRPr sz="1200">
              <a:solidFill>
                <a:srgbClr val="434343"/>
              </a:solidFill>
              <a:latin typeface="Roboto"/>
              <a:ea typeface="Roboto"/>
              <a:cs typeface="Roboto"/>
              <a:sym typeface="Roboto"/>
            </a:endParaRPr>
          </a:p>
        </p:txBody>
      </p:sp>
      <p:cxnSp>
        <p:nvCxnSpPr>
          <p:cNvPr id="188" name="Google Shape;188;p20"/>
          <p:cNvCxnSpPr/>
          <p:nvPr/>
        </p:nvCxnSpPr>
        <p:spPr>
          <a:xfrm>
            <a:off x="0" y="128810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89" name="Google Shape;189;p20"/>
          <p:cNvCxnSpPr/>
          <p:nvPr/>
        </p:nvCxnSpPr>
        <p:spPr>
          <a:xfrm>
            <a:off x="0" y="182242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90" name="Google Shape;190;p20"/>
          <p:cNvCxnSpPr/>
          <p:nvPr/>
        </p:nvCxnSpPr>
        <p:spPr>
          <a:xfrm>
            <a:off x="0" y="2380025"/>
            <a:ext cx="347100" cy="0"/>
          </a:xfrm>
          <a:prstGeom prst="straightConnector1">
            <a:avLst/>
          </a:prstGeom>
          <a:noFill/>
          <a:ln cap="flat" cmpd="sng" w="19050">
            <a:solidFill>
              <a:srgbClr val="F58220"/>
            </a:solidFill>
            <a:prstDash val="solid"/>
            <a:round/>
            <a:headEnd len="med" w="med" type="none"/>
            <a:tailEnd len="med" w="med" type="none"/>
          </a:ln>
        </p:spPr>
      </p:cxnSp>
      <p:pic>
        <p:nvPicPr>
          <p:cNvPr id="191" name="Google Shape;191;p20"/>
          <p:cNvPicPr preferRelativeResize="0"/>
          <p:nvPr/>
        </p:nvPicPr>
        <p:blipFill rotWithShape="1">
          <a:blip r:embed="rId3">
            <a:alphaModFix/>
          </a:blip>
          <a:srcRect b="0" l="12503" r="6202" t="0"/>
          <a:stretch/>
        </p:blipFill>
        <p:spPr>
          <a:xfrm>
            <a:off x="4856109" y="1288100"/>
            <a:ext cx="4287892" cy="3515499"/>
          </a:xfrm>
          <a:prstGeom prst="rect">
            <a:avLst/>
          </a:prstGeom>
          <a:noFill/>
          <a:ln>
            <a:noFill/>
          </a:ln>
        </p:spPr>
      </p:pic>
      <p:sp>
        <p:nvSpPr>
          <p:cNvPr id="192" name="Google Shape;192;p20"/>
          <p:cNvSpPr/>
          <p:nvPr/>
        </p:nvSpPr>
        <p:spPr>
          <a:xfrm>
            <a:off x="462600" y="3313800"/>
            <a:ext cx="3826200" cy="1489800"/>
          </a:xfrm>
          <a:prstGeom prst="rect">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0"/>
          <p:cNvSpPr txBox="1"/>
          <p:nvPr>
            <p:ph idx="1" type="body"/>
          </p:nvPr>
        </p:nvSpPr>
        <p:spPr>
          <a:xfrm>
            <a:off x="619425" y="3447075"/>
            <a:ext cx="3450000" cy="1356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b="1" i="1" lang="en" sz="1100"/>
              <a:t>"An open platform for the National Digital Health Ecosystem will be rolled out. It will consist of digital registries of health providers and health facilities, unique health identity and universal access to health facilities."</a:t>
            </a:r>
            <a:endParaRPr b="1" i="1"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Banking &amp; e-passport</a:t>
            </a:r>
            <a:endParaRPr/>
          </a:p>
        </p:txBody>
      </p:sp>
      <p:sp>
        <p:nvSpPr>
          <p:cNvPr id="199" name="Google Shape;199;p21"/>
          <p:cNvSpPr txBox="1"/>
          <p:nvPr/>
        </p:nvSpPr>
        <p:spPr>
          <a:xfrm>
            <a:off x="389500" y="1134900"/>
            <a:ext cx="4082100" cy="128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981C1F"/>
                </a:solidFill>
                <a:latin typeface="Roboto"/>
                <a:ea typeface="Roboto"/>
                <a:cs typeface="Roboto"/>
                <a:sym typeface="Roboto"/>
              </a:rPr>
              <a:t>100% of 1.5 lakh (0.15 million) post offices</a:t>
            </a:r>
            <a:r>
              <a:rPr lang="en" sz="1200">
                <a:solidFill>
                  <a:srgbClr val="434343"/>
                </a:solidFill>
                <a:latin typeface="Roboto"/>
                <a:ea typeface="Roboto"/>
                <a:cs typeface="Roboto"/>
                <a:sym typeface="Roboto"/>
              </a:rPr>
              <a:t> to come on the</a:t>
            </a:r>
            <a:r>
              <a:rPr b="1" lang="en" sz="1200">
                <a:solidFill>
                  <a:srgbClr val="981C1F"/>
                </a:solidFill>
                <a:latin typeface="Roboto"/>
                <a:ea typeface="Roboto"/>
                <a:cs typeface="Roboto"/>
                <a:sym typeface="Roboto"/>
              </a:rPr>
              <a:t> core banking system.</a:t>
            </a:r>
            <a:endParaRPr b="1" sz="1200">
              <a:solidFill>
                <a:srgbClr val="981C1F"/>
              </a:solidFill>
              <a:latin typeface="Roboto"/>
              <a:ea typeface="Roboto"/>
              <a:cs typeface="Roboto"/>
              <a:sym typeface="Roboto"/>
            </a:endParaRPr>
          </a:p>
          <a:p>
            <a:pPr indent="0" lvl="0" marL="0" rtl="0" algn="l">
              <a:lnSpc>
                <a:spcPct val="115000"/>
              </a:lnSpc>
              <a:spcBef>
                <a:spcPts val="1000"/>
              </a:spcBef>
              <a:spcAft>
                <a:spcPts val="1000"/>
              </a:spcAft>
              <a:buNone/>
            </a:pPr>
            <a:r>
              <a:rPr lang="en" sz="1200">
                <a:solidFill>
                  <a:srgbClr val="434343"/>
                </a:solidFill>
                <a:latin typeface="Roboto"/>
                <a:ea typeface="Roboto"/>
                <a:cs typeface="Roboto"/>
                <a:sym typeface="Roboto"/>
              </a:rPr>
              <a:t>Scheduled Commercial Banks to set up </a:t>
            </a:r>
            <a:r>
              <a:rPr b="1" lang="en" sz="1200">
                <a:solidFill>
                  <a:srgbClr val="981C1F"/>
                </a:solidFill>
                <a:latin typeface="Roboto"/>
                <a:ea typeface="Roboto"/>
                <a:cs typeface="Roboto"/>
                <a:sym typeface="Roboto"/>
              </a:rPr>
              <a:t>75 Digital Banking Units (DBUs) in 75 districts.</a:t>
            </a:r>
            <a:endParaRPr b="1" sz="1200">
              <a:solidFill>
                <a:srgbClr val="981C1F"/>
              </a:solidFill>
              <a:latin typeface="Roboto"/>
              <a:ea typeface="Roboto"/>
              <a:cs typeface="Roboto"/>
              <a:sym typeface="Roboto"/>
            </a:endParaRPr>
          </a:p>
        </p:txBody>
      </p:sp>
      <p:cxnSp>
        <p:nvCxnSpPr>
          <p:cNvPr id="200" name="Google Shape;200;p21"/>
          <p:cNvCxnSpPr/>
          <p:nvPr/>
        </p:nvCxnSpPr>
        <p:spPr>
          <a:xfrm>
            <a:off x="0" y="128810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01" name="Google Shape;201;p21"/>
          <p:cNvCxnSpPr/>
          <p:nvPr/>
        </p:nvCxnSpPr>
        <p:spPr>
          <a:xfrm>
            <a:off x="0" y="182242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02" name="Google Shape;202;p21"/>
          <p:cNvCxnSpPr/>
          <p:nvPr/>
        </p:nvCxnSpPr>
        <p:spPr>
          <a:xfrm>
            <a:off x="4303300" y="1288100"/>
            <a:ext cx="347100" cy="0"/>
          </a:xfrm>
          <a:prstGeom prst="straightConnector1">
            <a:avLst/>
          </a:prstGeom>
          <a:noFill/>
          <a:ln cap="flat" cmpd="sng" w="19050">
            <a:solidFill>
              <a:srgbClr val="F58220"/>
            </a:solidFill>
            <a:prstDash val="solid"/>
            <a:round/>
            <a:headEnd len="med" w="med" type="none"/>
            <a:tailEnd len="med" w="med" type="none"/>
          </a:ln>
        </p:spPr>
      </p:cxnSp>
      <p:pic>
        <p:nvPicPr>
          <p:cNvPr id="203" name="Google Shape;203;p21"/>
          <p:cNvPicPr preferRelativeResize="0"/>
          <p:nvPr/>
        </p:nvPicPr>
        <p:blipFill rotWithShape="1">
          <a:blip r:embed="rId3">
            <a:alphaModFix/>
          </a:blip>
          <a:srcRect b="43321" l="0" r="0" t="2580"/>
          <a:stretch/>
        </p:blipFill>
        <p:spPr>
          <a:xfrm>
            <a:off x="0" y="2626625"/>
            <a:ext cx="9144003" cy="2473400"/>
          </a:xfrm>
          <a:prstGeom prst="rect">
            <a:avLst/>
          </a:prstGeom>
          <a:noFill/>
          <a:ln>
            <a:noFill/>
          </a:ln>
        </p:spPr>
      </p:pic>
      <p:sp>
        <p:nvSpPr>
          <p:cNvPr id="204" name="Google Shape;204;p21"/>
          <p:cNvSpPr txBox="1"/>
          <p:nvPr/>
        </p:nvSpPr>
        <p:spPr>
          <a:xfrm>
            <a:off x="4683850" y="1134900"/>
            <a:ext cx="4082100" cy="86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981C1F"/>
                </a:solidFill>
                <a:latin typeface="Roboto"/>
                <a:ea typeface="Roboto"/>
                <a:cs typeface="Roboto"/>
                <a:sym typeface="Roboto"/>
              </a:rPr>
              <a:t>e-Passports </a:t>
            </a:r>
            <a:r>
              <a:rPr lang="en" sz="1200">
                <a:solidFill>
                  <a:srgbClr val="434343"/>
                </a:solidFill>
                <a:latin typeface="Roboto"/>
                <a:ea typeface="Roboto"/>
                <a:cs typeface="Roboto"/>
                <a:sym typeface="Roboto"/>
              </a:rPr>
              <a:t>with embedded chips and futuristic technology to be rolled out. </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1000"/>
              </a:spcAft>
              <a:buNone/>
            </a:pPr>
            <a:r>
              <a:t/>
            </a:r>
            <a:endParaRPr sz="1200">
              <a:solidFill>
                <a:srgbClr val="434343"/>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2"/>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Telecom Sector </a:t>
            </a:r>
            <a:endParaRPr/>
          </a:p>
        </p:txBody>
      </p:sp>
      <p:sp>
        <p:nvSpPr>
          <p:cNvPr id="210" name="Google Shape;210;p22"/>
          <p:cNvSpPr txBox="1"/>
          <p:nvPr/>
        </p:nvSpPr>
        <p:spPr>
          <a:xfrm>
            <a:off x="389500" y="1134900"/>
            <a:ext cx="3648600" cy="128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1200">
                <a:solidFill>
                  <a:srgbClr val="434343"/>
                </a:solidFill>
                <a:latin typeface="Roboto"/>
                <a:ea typeface="Roboto"/>
                <a:cs typeface="Roboto"/>
                <a:sym typeface="Roboto"/>
              </a:rPr>
              <a:t>Scheme for </a:t>
            </a:r>
            <a:r>
              <a:rPr b="1" lang="en" sz="1200">
                <a:solidFill>
                  <a:srgbClr val="981C1F"/>
                </a:solidFill>
                <a:latin typeface="Roboto"/>
                <a:ea typeface="Roboto"/>
                <a:cs typeface="Roboto"/>
                <a:sym typeface="Roboto"/>
              </a:rPr>
              <a:t>design-led manufacturing</a:t>
            </a:r>
            <a:r>
              <a:rPr lang="en" sz="1200">
                <a:solidFill>
                  <a:srgbClr val="434343"/>
                </a:solidFill>
                <a:latin typeface="Roboto"/>
                <a:ea typeface="Roboto"/>
                <a:cs typeface="Roboto"/>
                <a:sym typeface="Roboto"/>
              </a:rPr>
              <a:t> to be launched to build a strong ecosystem for 5G as part of the Production Linked Incentive Scheme.</a:t>
            </a:r>
            <a:endParaRPr sz="1200">
              <a:solidFill>
                <a:srgbClr val="434343"/>
              </a:solidFill>
              <a:latin typeface="Roboto"/>
              <a:ea typeface="Roboto"/>
              <a:cs typeface="Roboto"/>
              <a:sym typeface="Roboto"/>
            </a:endParaRPr>
          </a:p>
        </p:txBody>
      </p:sp>
      <p:cxnSp>
        <p:nvCxnSpPr>
          <p:cNvPr id="211" name="Google Shape;211;p22"/>
          <p:cNvCxnSpPr/>
          <p:nvPr/>
        </p:nvCxnSpPr>
        <p:spPr>
          <a:xfrm>
            <a:off x="0" y="128810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12" name="Google Shape;212;p22"/>
          <p:cNvCxnSpPr/>
          <p:nvPr/>
        </p:nvCxnSpPr>
        <p:spPr>
          <a:xfrm>
            <a:off x="4303300" y="1288100"/>
            <a:ext cx="347100" cy="0"/>
          </a:xfrm>
          <a:prstGeom prst="straightConnector1">
            <a:avLst/>
          </a:prstGeom>
          <a:noFill/>
          <a:ln cap="flat" cmpd="sng" w="19050">
            <a:solidFill>
              <a:srgbClr val="F58220"/>
            </a:solidFill>
            <a:prstDash val="solid"/>
            <a:round/>
            <a:headEnd len="med" w="med" type="none"/>
            <a:tailEnd len="med" w="med" type="none"/>
          </a:ln>
        </p:spPr>
      </p:cxnSp>
      <p:sp>
        <p:nvSpPr>
          <p:cNvPr id="213" name="Google Shape;213;p22"/>
          <p:cNvSpPr txBox="1"/>
          <p:nvPr/>
        </p:nvSpPr>
        <p:spPr>
          <a:xfrm>
            <a:off x="4683850" y="1134900"/>
            <a:ext cx="4082100" cy="86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434343"/>
                </a:solidFill>
                <a:latin typeface="Roboto"/>
                <a:ea typeface="Roboto"/>
                <a:cs typeface="Roboto"/>
                <a:sym typeface="Roboto"/>
              </a:rPr>
              <a:t>Telecommunication and</a:t>
            </a:r>
            <a:r>
              <a:rPr b="1" lang="en" sz="1200">
                <a:solidFill>
                  <a:srgbClr val="981C1F"/>
                </a:solidFill>
                <a:latin typeface="Roboto"/>
                <a:ea typeface="Roboto"/>
                <a:cs typeface="Roboto"/>
                <a:sym typeface="Roboto"/>
              </a:rPr>
              <a:t> 5G technology </a:t>
            </a:r>
            <a:r>
              <a:rPr lang="en" sz="1200">
                <a:solidFill>
                  <a:srgbClr val="434343"/>
                </a:solidFill>
                <a:latin typeface="Roboto"/>
                <a:ea typeface="Roboto"/>
                <a:cs typeface="Roboto"/>
                <a:sym typeface="Roboto"/>
              </a:rPr>
              <a:t>will enable growth and offer job opportunities. Required spectrum auctions will be conducted in 2022 to facilitate the rollout of 5G mobile services within 2022-23 by private telecom providers </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1000"/>
              </a:spcAft>
              <a:buNone/>
            </a:pPr>
            <a:r>
              <a:t/>
            </a:r>
            <a:endParaRPr sz="1200">
              <a:solidFill>
                <a:srgbClr val="434343"/>
              </a:solidFill>
              <a:latin typeface="Roboto"/>
              <a:ea typeface="Roboto"/>
              <a:cs typeface="Roboto"/>
              <a:sym typeface="Roboto"/>
            </a:endParaRPr>
          </a:p>
        </p:txBody>
      </p:sp>
      <p:pic>
        <p:nvPicPr>
          <p:cNvPr id="214" name="Google Shape;214;p22"/>
          <p:cNvPicPr preferRelativeResize="0"/>
          <p:nvPr/>
        </p:nvPicPr>
        <p:blipFill rotWithShape="1">
          <a:blip r:embed="rId3">
            <a:alphaModFix/>
          </a:blip>
          <a:srcRect b="25361" l="0" r="0" t="24319"/>
          <a:stretch/>
        </p:blipFill>
        <p:spPr>
          <a:xfrm>
            <a:off x="0" y="2653600"/>
            <a:ext cx="9144000" cy="2415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3"/>
          <p:cNvSpPr txBox="1"/>
          <p:nvPr/>
        </p:nvSpPr>
        <p:spPr>
          <a:xfrm>
            <a:off x="423400" y="1053000"/>
            <a:ext cx="3709200" cy="67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981C1F"/>
                </a:solidFill>
                <a:latin typeface="Roboto"/>
                <a:ea typeface="Roboto"/>
                <a:cs typeface="Roboto"/>
                <a:sym typeface="Roboto"/>
              </a:rPr>
              <a:t>Special Economic Zones (SEZ) Act</a:t>
            </a:r>
            <a:r>
              <a:rPr lang="en" sz="1200">
                <a:solidFill>
                  <a:srgbClr val="434343"/>
                </a:solidFill>
                <a:latin typeface="Roboto"/>
                <a:ea typeface="Roboto"/>
                <a:cs typeface="Roboto"/>
                <a:sym typeface="Roboto"/>
              </a:rPr>
              <a:t> to be replaced with new legislation to enable States to become partners in the Development of Enterprise and Service Hubs.</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1000"/>
              </a:spcAft>
              <a:buNone/>
            </a:pPr>
            <a:r>
              <a:t/>
            </a:r>
            <a:endParaRPr sz="1200">
              <a:solidFill>
                <a:srgbClr val="434343"/>
              </a:solidFill>
              <a:latin typeface="Roboto"/>
              <a:ea typeface="Roboto"/>
              <a:cs typeface="Roboto"/>
              <a:sym typeface="Roboto"/>
            </a:endParaRPr>
          </a:p>
        </p:txBody>
      </p:sp>
      <p:sp>
        <p:nvSpPr>
          <p:cNvPr id="220" name="Google Shape;220;p23"/>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Export Promotion</a:t>
            </a:r>
            <a:endParaRPr/>
          </a:p>
        </p:txBody>
      </p:sp>
      <p:pic>
        <p:nvPicPr>
          <p:cNvPr id="221" name="Google Shape;221;p23"/>
          <p:cNvPicPr preferRelativeResize="0"/>
          <p:nvPr/>
        </p:nvPicPr>
        <p:blipFill rotWithShape="1">
          <a:blip r:embed="rId3">
            <a:alphaModFix/>
          </a:blip>
          <a:srcRect b="0" l="0" r="0" t="55995"/>
          <a:stretch/>
        </p:blipFill>
        <p:spPr>
          <a:xfrm>
            <a:off x="0" y="2069950"/>
            <a:ext cx="9144003" cy="3007227"/>
          </a:xfrm>
          <a:prstGeom prst="rect">
            <a:avLst/>
          </a:prstGeom>
          <a:noFill/>
          <a:ln>
            <a:noFill/>
          </a:ln>
        </p:spPr>
      </p:pic>
      <p:sp>
        <p:nvSpPr>
          <p:cNvPr id="222" name="Google Shape;222;p23"/>
          <p:cNvSpPr txBox="1"/>
          <p:nvPr/>
        </p:nvSpPr>
        <p:spPr>
          <a:xfrm>
            <a:off x="4351350" y="1053000"/>
            <a:ext cx="4589700" cy="128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1200">
                <a:solidFill>
                  <a:srgbClr val="434343"/>
                </a:solidFill>
                <a:latin typeface="Roboto"/>
                <a:ea typeface="Roboto"/>
                <a:cs typeface="Roboto"/>
                <a:sym typeface="Roboto"/>
              </a:rPr>
              <a:t>The new legislation will enable the states to become partners and will cover all large existing and new industrial enclaves to optimally utilise available infrastructure and enhance competitiveness of exports,</a:t>
            </a:r>
            <a:endParaRPr sz="1200">
              <a:solidFill>
                <a:srgbClr val="434343"/>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4"/>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Atmanirbharta (Self Reliance) in Defence</a:t>
            </a:r>
            <a:endParaRPr/>
          </a:p>
        </p:txBody>
      </p:sp>
      <p:sp>
        <p:nvSpPr>
          <p:cNvPr id="228" name="Google Shape;228;p24"/>
          <p:cNvSpPr txBox="1"/>
          <p:nvPr/>
        </p:nvSpPr>
        <p:spPr>
          <a:xfrm>
            <a:off x="389500" y="1134900"/>
            <a:ext cx="3648600" cy="209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981C1F"/>
                </a:solidFill>
                <a:latin typeface="Roboto"/>
                <a:ea typeface="Roboto"/>
                <a:cs typeface="Roboto"/>
                <a:sym typeface="Roboto"/>
              </a:rPr>
              <a:t>68% of the capital procurement budget earmarked</a:t>
            </a:r>
            <a:r>
              <a:rPr lang="en" sz="1200">
                <a:solidFill>
                  <a:srgbClr val="434343"/>
                </a:solidFill>
                <a:latin typeface="Roboto"/>
                <a:ea typeface="Roboto"/>
                <a:cs typeface="Roboto"/>
                <a:sym typeface="Roboto"/>
              </a:rPr>
              <a:t> for the domestic industry in 2022-23, up from </a:t>
            </a:r>
            <a:r>
              <a:rPr b="1" lang="en" sz="1200">
                <a:solidFill>
                  <a:srgbClr val="981C1F"/>
                </a:solidFill>
                <a:latin typeface="Roboto"/>
                <a:ea typeface="Roboto"/>
                <a:cs typeface="Roboto"/>
                <a:sym typeface="Roboto"/>
              </a:rPr>
              <a:t>58%</a:t>
            </a:r>
            <a:r>
              <a:rPr lang="en" sz="1200">
                <a:solidFill>
                  <a:srgbClr val="434343"/>
                </a:solidFill>
                <a:latin typeface="Roboto"/>
                <a:ea typeface="Roboto"/>
                <a:cs typeface="Roboto"/>
                <a:sym typeface="Roboto"/>
              </a:rPr>
              <a:t> in 2021-22</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rPr lang="en" sz="1200">
                <a:solidFill>
                  <a:srgbClr val="434343"/>
                </a:solidFill>
                <a:latin typeface="Roboto"/>
                <a:ea typeface="Roboto"/>
                <a:cs typeface="Roboto"/>
                <a:sym typeface="Roboto"/>
              </a:rPr>
              <a:t>Defence R&amp;D to be opened up for industry, startups and academia with </a:t>
            </a:r>
            <a:r>
              <a:rPr b="1" lang="en" sz="1200">
                <a:solidFill>
                  <a:srgbClr val="981C1F"/>
                </a:solidFill>
                <a:latin typeface="Roboto"/>
                <a:ea typeface="Roboto"/>
                <a:cs typeface="Roboto"/>
                <a:sym typeface="Roboto"/>
              </a:rPr>
              <a:t>25% of defence R&amp;D budget</a:t>
            </a:r>
            <a:r>
              <a:rPr lang="en" sz="1200">
                <a:solidFill>
                  <a:srgbClr val="434343"/>
                </a:solidFill>
                <a:latin typeface="Roboto"/>
                <a:ea typeface="Roboto"/>
                <a:cs typeface="Roboto"/>
                <a:sym typeface="Roboto"/>
              </a:rPr>
              <a:t> earmarked</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rPr lang="en" sz="1200">
                <a:solidFill>
                  <a:srgbClr val="434343"/>
                </a:solidFill>
                <a:latin typeface="Roboto"/>
                <a:ea typeface="Roboto"/>
                <a:cs typeface="Roboto"/>
                <a:sym typeface="Roboto"/>
              </a:rPr>
              <a:t>Independent nodal umbrella body to be set up for meeting testing and certification requirements.</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1000"/>
              </a:spcAft>
              <a:buNone/>
            </a:pPr>
            <a:r>
              <a:t/>
            </a:r>
            <a:endParaRPr sz="1200">
              <a:solidFill>
                <a:srgbClr val="434343"/>
              </a:solidFill>
              <a:latin typeface="Roboto"/>
              <a:ea typeface="Roboto"/>
              <a:cs typeface="Roboto"/>
              <a:sym typeface="Roboto"/>
            </a:endParaRPr>
          </a:p>
        </p:txBody>
      </p:sp>
      <p:cxnSp>
        <p:nvCxnSpPr>
          <p:cNvPr id="229" name="Google Shape;229;p24"/>
          <p:cNvCxnSpPr/>
          <p:nvPr/>
        </p:nvCxnSpPr>
        <p:spPr>
          <a:xfrm>
            <a:off x="0" y="1288100"/>
            <a:ext cx="347100" cy="0"/>
          </a:xfrm>
          <a:prstGeom prst="straightConnector1">
            <a:avLst/>
          </a:prstGeom>
          <a:noFill/>
          <a:ln cap="flat" cmpd="sng" w="19050">
            <a:solidFill>
              <a:srgbClr val="F58220"/>
            </a:solidFill>
            <a:prstDash val="solid"/>
            <a:round/>
            <a:headEnd len="med" w="med" type="none"/>
            <a:tailEnd len="med" w="med" type="none"/>
          </a:ln>
        </p:spPr>
      </p:cxnSp>
      <p:pic>
        <p:nvPicPr>
          <p:cNvPr id="230" name="Google Shape;230;p24"/>
          <p:cNvPicPr preferRelativeResize="0"/>
          <p:nvPr/>
        </p:nvPicPr>
        <p:blipFill>
          <a:blip r:embed="rId3">
            <a:alphaModFix/>
          </a:blip>
          <a:stretch>
            <a:fillRect/>
          </a:stretch>
        </p:blipFill>
        <p:spPr>
          <a:xfrm>
            <a:off x="4506350" y="1288100"/>
            <a:ext cx="4637656" cy="2839201"/>
          </a:xfrm>
          <a:prstGeom prst="rect">
            <a:avLst/>
          </a:prstGeom>
          <a:noFill/>
          <a:ln>
            <a:noFill/>
          </a:ln>
        </p:spPr>
      </p:pic>
      <p:cxnSp>
        <p:nvCxnSpPr>
          <p:cNvPr id="231" name="Google Shape;231;p24"/>
          <p:cNvCxnSpPr/>
          <p:nvPr/>
        </p:nvCxnSpPr>
        <p:spPr>
          <a:xfrm>
            <a:off x="0" y="202512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32" name="Google Shape;232;p24"/>
          <p:cNvCxnSpPr/>
          <p:nvPr/>
        </p:nvCxnSpPr>
        <p:spPr>
          <a:xfrm>
            <a:off x="0" y="2785675"/>
            <a:ext cx="347100" cy="0"/>
          </a:xfrm>
          <a:prstGeom prst="straightConnector1">
            <a:avLst/>
          </a:prstGeom>
          <a:noFill/>
          <a:ln cap="flat" cmpd="sng" w="19050">
            <a:solidFill>
              <a:srgbClr val="F58220"/>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5"/>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Sunrise Opportunities</a:t>
            </a:r>
            <a:endParaRPr/>
          </a:p>
        </p:txBody>
      </p:sp>
      <p:sp>
        <p:nvSpPr>
          <p:cNvPr id="238" name="Google Shape;238;p25"/>
          <p:cNvSpPr txBox="1"/>
          <p:nvPr/>
        </p:nvSpPr>
        <p:spPr>
          <a:xfrm>
            <a:off x="389500" y="1134900"/>
            <a:ext cx="3648600" cy="209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1200">
                <a:solidFill>
                  <a:srgbClr val="434343"/>
                </a:solidFill>
                <a:latin typeface="Roboto"/>
                <a:ea typeface="Roboto"/>
                <a:cs typeface="Roboto"/>
                <a:sym typeface="Roboto"/>
              </a:rPr>
              <a:t>Government contribution to be provided for R&amp;D in Sunrise sectors like Artificial Intelligence, Geospatial Systems and Drones, Semiconductor and its eco-system, Space Economy, Genomics and Pharmaceuticals, Green Energy, and Clean Mobility Systems.</a:t>
            </a:r>
            <a:endParaRPr sz="1200">
              <a:solidFill>
                <a:srgbClr val="434343"/>
              </a:solidFill>
              <a:latin typeface="Roboto"/>
              <a:ea typeface="Roboto"/>
              <a:cs typeface="Roboto"/>
              <a:sym typeface="Roboto"/>
            </a:endParaRPr>
          </a:p>
        </p:txBody>
      </p:sp>
      <p:cxnSp>
        <p:nvCxnSpPr>
          <p:cNvPr id="239" name="Google Shape;239;p25"/>
          <p:cNvCxnSpPr/>
          <p:nvPr/>
        </p:nvCxnSpPr>
        <p:spPr>
          <a:xfrm>
            <a:off x="0" y="1288100"/>
            <a:ext cx="347100" cy="0"/>
          </a:xfrm>
          <a:prstGeom prst="straightConnector1">
            <a:avLst/>
          </a:prstGeom>
          <a:noFill/>
          <a:ln cap="flat" cmpd="sng" w="19050">
            <a:solidFill>
              <a:srgbClr val="F58220"/>
            </a:solidFill>
            <a:prstDash val="solid"/>
            <a:round/>
            <a:headEnd len="med" w="med" type="none"/>
            <a:tailEnd len="med" w="med" type="none"/>
          </a:ln>
        </p:spPr>
      </p:cxnSp>
      <p:sp>
        <p:nvSpPr>
          <p:cNvPr id="240" name="Google Shape;240;p25"/>
          <p:cNvSpPr/>
          <p:nvPr/>
        </p:nvSpPr>
        <p:spPr>
          <a:xfrm>
            <a:off x="470450" y="2733575"/>
            <a:ext cx="3826200" cy="1489800"/>
          </a:xfrm>
          <a:prstGeom prst="rect">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5"/>
          <p:cNvSpPr txBox="1"/>
          <p:nvPr>
            <p:ph idx="1" type="body"/>
          </p:nvPr>
        </p:nvSpPr>
        <p:spPr>
          <a:xfrm>
            <a:off x="627275" y="2866850"/>
            <a:ext cx="3450000" cy="1356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b="1" i="1" lang="en" sz="1100"/>
              <a:t>“The Production Linked Incentive (PLI) schemes have the potential to create 60 lakh (6 million) new jobs and additional production of INR 30 lakh crore (~US$401 billion) during the next five years.”</a:t>
            </a:r>
            <a:endParaRPr b="1" i="1" sz="1100"/>
          </a:p>
        </p:txBody>
      </p:sp>
      <p:pic>
        <p:nvPicPr>
          <p:cNvPr id="242" name="Google Shape;242;p25"/>
          <p:cNvPicPr preferRelativeResize="0"/>
          <p:nvPr/>
        </p:nvPicPr>
        <p:blipFill rotWithShape="1">
          <a:blip r:embed="rId3">
            <a:alphaModFix/>
          </a:blip>
          <a:srcRect b="0" l="3907" r="6050" t="0"/>
          <a:stretch/>
        </p:blipFill>
        <p:spPr>
          <a:xfrm>
            <a:off x="4601450" y="1134900"/>
            <a:ext cx="4542549" cy="3088476"/>
          </a:xfrm>
          <a:prstGeom prst="rect">
            <a:avLst/>
          </a:prstGeom>
          <a:noFill/>
          <a:ln>
            <a:noFill/>
          </a:ln>
        </p:spPr>
      </p:pic>
      <p:sp>
        <p:nvSpPr>
          <p:cNvPr id="243" name="Google Shape;243;p25"/>
          <p:cNvSpPr txBox="1"/>
          <p:nvPr/>
        </p:nvSpPr>
        <p:spPr>
          <a:xfrm>
            <a:off x="347100" y="4410275"/>
            <a:ext cx="8919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rgbClr val="111111"/>
                </a:solidFill>
                <a:highlight>
                  <a:srgbClr val="FFFFFF"/>
                </a:highlight>
                <a:latin typeface="Roboto"/>
                <a:ea typeface="Roboto"/>
                <a:cs typeface="Roboto"/>
                <a:sym typeface="Roboto"/>
              </a:rPr>
              <a:t>Sunrise sector is a burgeoning sector in its infancy stage showing promise of a rapid boom. Industries in this sector are characterized by high growth rates, numerous </a:t>
            </a:r>
            <a:r>
              <a:rPr i="1" lang="en" sz="1200">
                <a:solidFill>
                  <a:srgbClr val="111111"/>
                </a:solidFill>
                <a:highlight>
                  <a:srgbClr val="FFFFFF"/>
                </a:highlight>
                <a:latin typeface="Roboto"/>
                <a:ea typeface="Roboto"/>
                <a:cs typeface="Roboto"/>
                <a:sym typeface="Roboto"/>
              </a:rPr>
              <a:t>startups</a:t>
            </a:r>
            <a:r>
              <a:rPr i="1" lang="en" sz="1200">
                <a:solidFill>
                  <a:srgbClr val="111111"/>
                </a:solidFill>
                <a:highlight>
                  <a:srgbClr val="FFFFFF"/>
                </a:highlight>
                <a:latin typeface="Roboto"/>
                <a:ea typeface="Roboto"/>
                <a:cs typeface="Roboto"/>
                <a:sym typeface="Roboto"/>
              </a:rPr>
              <a:t>, and an abundance of venture capital funding.</a:t>
            </a:r>
            <a:endParaRPr i="1" sz="1200">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6"/>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 Transition and Climate Action</a:t>
            </a:r>
            <a:endParaRPr/>
          </a:p>
        </p:txBody>
      </p:sp>
      <p:sp>
        <p:nvSpPr>
          <p:cNvPr id="249" name="Google Shape;249;p26"/>
          <p:cNvSpPr txBox="1"/>
          <p:nvPr/>
        </p:nvSpPr>
        <p:spPr>
          <a:xfrm>
            <a:off x="389500" y="995775"/>
            <a:ext cx="4997100" cy="223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434343"/>
                </a:solidFill>
                <a:latin typeface="Roboto"/>
                <a:ea typeface="Roboto"/>
                <a:cs typeface="Roboto"/>
                <a:sym typeface="Roboto"/>
              </a:rPr>
              <a:t>Additional allocation of </a:t>
            </a:r>
            <a:r>
              <a:rPr b="1" lang="en" sz="1200">
                <a:solidFill>
                  <a:srgbClr val="981C1F"/>
                </a:solidFill>
                <a:latin typeface="Roboto"/>
                <a:ea typeface="Roboto"/>
                <a:cs typeface="Roboto"/>
                <a:sym typeface="Roboto"/>
              </a:rPr>
              <a:t>INR 19,500 crore (~US$ 2 billion) for Production Linked Incentive for the manufacture of high-efficiency solar modules</a:t>
            </a:r>
            <a:r>
              <a:rPr lang="en" sz="1200">
                <a:solidFill>
                  <a:srgbClr val="434343"/>
                </a:solidFill>
                <a:latin typeface="Roboto"/>
                <a:ea typeface="Roboto"/>
                <a:cs typeface="Roboto"/>
                <a:sym typeface="Roboto"/>
              </a:rPr>
              <a:t> to meet the goal of 280 GW of installed solar power by 2030</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rPr b="1" lang="en" sz="1200">
                <a:solidFill>
                  <a:srgbClr val="981C1F"/>
                </a:solidFill>
                <a:latin typeface="Roboto"/>
                <a:ea typeface="Roboto"/>
                <a:cs typeface="Roboto"/>
                <a:sym typeface="Roboto"/>
              </a:rPr>
              <a:t>5 to 7% </a:t>
            </a:r>
            <a:r>
              <a:rPr lang="en" sz="1200">
                <a:solidFill>
                  <a:srgbClr val="434343"/>
                </a:solidFill>
                <a:latin typeface="Roboto"/>
                <a:ea typeface="Roboto"/>
                <a:cs typeface="Roboto"/>
                <a:sym typeface="Roboto"/>
              </a:rPr>
              <a:t>biomass pellets to be co-fired in thermal power plants:</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rPr lang="en" sz="1200">
                <a:solidFill>
                  <a:srgbClr val="434343"/>
                </a:solidFill>
                <a:latin typeface="Roboto"/>
                <a:ea typeface="Roboto"/>
                <a:cs typeface="Roboto"/>
                <a:sym typeface="Roboto"/>
              </a:rPr>
              <a:t> </a:t>
            </a:r>
            <a:r>
              <a:rPr b="1" lang="en" sz="1200">
                <a:solidFill>
                  <a:srgbClr val="981C1F"/>
                </a:solidFill>
                <a:latin typeface="Roboto"/>
                <a:ea typeface="Roboto"/>
                <a:cs typeface="Roboto"/>
                <a:sym typeface="Roboto"/>
              </a:rPr>
              <a:t>CO</a:t>
            </a:r>
            <a:r>
              <a:rPr b="1" baseline="-25000" lang="en" sz="1200">
                <a:solidFill>
                  <a:srgbClr val="981C1F"/>
                </a:solidFill>
                <a:latin typeface="Roboto"/>
                <a:ea typeface="Roboto"/>
                <a:cs typeface="Roboto"/>
                <a:sym typeface="Roboto"/>
              </a:rPr>
              <a:t>2</a:t>
            </a:r>
            <a:r>
              <a:rPr b="1" lang="en" sz="1200">
                <a:solidFill>
                  <a:srgbClr val="981C1F"/>
                </a:solidFill>
                <a:latin typeface="Roboto"/>
                <a:ea typeface="Roboto"/>
                <a:cs typeface="Roboto"/>
                <a:sym typeface="Roboto"/>
              </a:rPr>
              <a:t> savings of 38 million metric tons (MMT) annually,</a:t>
            </a:r>
            <a:endParaRPr sz="1200">
              <a:solidFill>
                <a:srgbClr val="434343"/>
              </a:solidFill>
              <a:latin typeface="Roboto"/>
              <a:ea typeface="Roboto"/>
              <a:cs typeface="Roboto"/>
              <a:sym typeface="Roboto"/>
            </a:endParaRPr>
          </a:p>
          <a:p>
            <a:pPr indent="-304800" lvl="0" marL="457200" rtl="0" algn="l">
              <a:lnSpc>
                <a:spcPct val="115000"/>
              </a:lnSpc>
              <a:spcBef>
                <a:spcPts val="1000"/>
              </a:spcBef>
              <a:spcAft>
                <a:spcPts val="0"/>
              </a:spcAft>
              <a:buClr>
                <a:srgbClr val="434343"/>
              </a:buClr>
              <a:buSzPts val="1200"/>
              <a:buFont typeface="Roboto"/>
              <a:buChar char="●"/>
            </a:pPr>
            <a:r>
              <a:rPr lang="en" sz="1200">
                <a:solidFill>
                  <a:srgbClr val="434343"/>
                </a:solidFill>
                <a:latin typeface="Roboto"/>
                <a:ea typeface="Roboto"/>
                <a:cs typeface="Roboto"/>
                <a:sym typeface="Roboto"/>
              </a:rPr>
              <a:t>Extra income to farmers and job opportunities to locals,</a:t>
            </a:r>
            <a:endParaRPr sz="1200">
              <a:solidFill>
                <a:srgbClr val="434343"/>
              </a:solidFill>
              <a:latin typeface="Roboto"/>
              <a:ea typeface="Roboto"/>
              <a:cs typeface="Roboto"/>
              <a:sym typeface="Roboto"/>
            </a:endParaRPr>
          </a:p>
          <a:p>
            <a:pPr indent="-304800" lvl="0" marL="457200" rtl="0" algn="l">
              <a:lnSpc>
                <a:spcPct val="115000"/>
              </a:lnSpc>
              <a:spcBef>
                <a:spcPts val="0"/>
              </a:spcBef>
              <a:spcAft>
                <a:spcPts val="0"/>
              </a:spcAft>
              <a:buClr>
                <a:srgbClr val="434343"/>
              </a:buClr>
              <a:buSzPts val="1200"/>
              <a:buFont typeface="Roboto"/>
              <a:buChar char="●"/>
            </a:pPr>
            <a:r>
              <a:rPr lang="en" sz="1200">
                <a:solidFill>
                  <a:srgbClr val="434343"/>
                </a:solidFill>
                <a:latin typeface="Roboto"/>
                <a:ea typeface="Roboto"/>
                <a:cs typeface="Roboto"/>
                <a:sym typeface="Roboto"/>
              </a:rPr>
              <a:t>Help avoid stubble burning in agriculture fields.</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rPr b="1" lang="en" sz="1200">
                <a:solidFill>
                  <a:srgbClr val="981C1F"/>
                </a:solidFill>
                <a:latin typeface="Roboto"/>
                <a:ea typeface="Roboto"/>
                <a:cs typeface="Roboto"/>
                <a:sym typeface="Roboto"/>
              </a:rPr>
              <a:t>Four pilot projects are to be set up for coal gasification and conversion of coal into chemicals</a:t>
            </a:r>
            <a:r>
              <a:rPr lang="en" sz="1200">
                <a:solidFill>
                  <a:srgbClr val="434343"/>
                </a:solidFill>
                <a:latin typeface="Roboto"/>
                <a:ea typeface="Roboto"/>
                <a:cs typeface="Roboto"/>
                <a:sym typeface="Roboto"/>
              </a:rPr>
              <a:t> for the industry</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rPr b="1" lang="en" sz="1200">
                <a:solidFill>
                  <a:srgbClr val="981C1F"/>
                </a:solidFill>
                <a:latin typeface="Roboto"/>
                <a:ea typeface="Roboto"/>
                <a:cs typeface="Roboto"/>
                <a:sym typeface="Roboto"/>
              </a:rPr>
              <a:t>Sovereign Green Bonds </a:t>
            </a:r>
            <a:r>
              <a:rPr lang="en" sz="1200">
                <a:solidFill>
                  <a:srgbClr val="434343"/>
                </a:solidFill>
                <a:latin typeface="Roboto"/>
                <a:ea typeface="Roboto"/>
                <a:cs typeface="Roboto"/>
                <a:sym typeface="Roboto"/>
              </a:rPr>
              <a:t>to be issued for mobilizing resources for green infrastructure.</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rPr b="1" lang="en" sz="1200">
                <a:solidFill>
                  <a:srgbClr val="981C1F"/>
                </a:solidFill>
                <a:latin typeface="Roboto"/>
                <a:ea typeface="Roboto"/>
                <a:cs typeface="Roboto"/>
                <a:sym typeface="Roboto"/>
              </a:rPr>
              <a:t>Data Centres and Energy Storage Systems</a:t>
            </a:r>
            <a:r>
              <a:rPr lang="en" sz="1200">
                <a:solidFill>
                  <a:srgbClr val="434343"/>
                </a:solidFill>
                <a:latin typeface="Roboto"/>
                <a:ea typeface="Roboto"/>
                <a:cs typeface="Roboto"/>
                <a:sym typeface="Roboto"/>
              </a:rPr>
              <a:t> to be given infrastructure status</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1000"/>
              </a:spcAft>
              <a:buNone/>
            </a:pPr>
            <a:r>
              <a:t/>
            </a:r>
            <a:endParaRPr sz="1200">
              <a:solidFill>
                <a:srgbClr val="434343"/>
              </a:solidFill>
              <a:latin typeface="Roboto"/>
              <a:ea typeface="Roboto"/>
              <a:cs typeface="Roboto"/>
              <a:sym typeface="Roboto"/>
            </a:endParaRPr>
          </a:p>
        </p:txBody>
      </p:sp>
      <p:cxnSp>
        <p:nvCxnSpPr>
          <p:cNvPr id="250" name="Google Shape;250;p26"/>
          <p:cNvCxnSpPr/>
          <p:nvPr/>
        </p:nvCxnSpPr>
        <p:spPr>
          <a:xfrm>
            <a:off x="0" y="1139125"/>
            <a:ext cx="347100" cy="0"/>
          </a:xfrm>
          <a:prstGeom prst="straightConnector1">
            <a:avLst/>
          </a:prstGeom>
          <a:noFill/>
          <a:ln cap="flat" cmpd="sng" w="19050">
            <a:solidFill>
              <a:srgbClr val="F58220"/>
            </a:solidFill>
            <a:prstDash val="solid"/>
            <a:round/>
            <a:headEnd len="med" w="med" type="none"/>
            <a:tailEnd len="med" w="med" type="none"/>
          </a:ln>
        </p:spPr>
      </p:cxnSp>
      <p:pic>
        <p:nvPicPr>
          <p:cNvPr id="251" name="Google Shape;251;p26"/>
          <p:cNvPicPr preferRelativeResize="0"/>
          <p:nvPr/>
        </p:nvPicPr>
        <p:blipFill rotWithShape="1">
          <a:blip r:embed="rId3">
            <a:alphaModFix/>
          </a:blip>
          <a:srcRect b="0" l="20516" r="17236" t="0"/>
          <a:stretch/>
        </p:blipFill>
        <p:spPr>
          <a:xfrm>
            <a:off x="5566900" y="1060800"/>
            <a:ext cx="3577100" cy="3518176"/>
          </a:xfrm>
          <a:prstGeom prst="rect">
            <a:avLst/>
          </a:prstGeom>
          <a:noFill/>
          <a:ln>
            <a:noFill/>
          </a:ln>
        </p:spPr>
      </p:pic>
      <p:cxnSp>
        <p:nvCxnSpPr>
          <p:cNvPr id="252" name="Google Shape;252;p26"/>
          <p:cNvCxnSpPr/>
          <p:nvPr/>
        </p:nvCxnSpPr>
        <p:spPr>
          <a:xfrm>
            <a:off x="0" y="189967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53" name="Google Shape;253;p26"/>
          <p:cNvCxnSpPr/>
          <p:nvPr/>
        </p:nvCxnSpPr>
        <p:spPr>
          <a:xfrm>
            <a:off x="0" y="242500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54" name="Google Shape;254;p26"/>
          <p:cNvCxnSpPr/>
          <p:nvPr/>
        </p:nvCxnSpPr>
        <p:spPr>
          <a:xfrm>
            <a:off x="0" y="329532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55" name="Google Shape;255;p26"/>
          <p:cNvCxnSpPr/>
          <p:nvPr/>
        </p:nvCxnSpPr>
        <p:spPr>
          <a:xfrm>
            <a:off x="0" y="384417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56" name="Google Shape;256;p26"/>
          <p:cNvCxnSpPr/>
          <p:nvPr/>
        </p:nvCxnSpPr>
        <p:spPr>
          <a:xfrm>
            <a:off x="0" y="4400875"/>
            <a:ext cx="347100" cy="0"/>
          </a:xfrm>
          <a:prstGeom prst="straightConnector1">
            <a:avLst/>
          </a:prstGeom>
          <a:noFill/>
          <a:ln cap="flat" cmpd="sng" w="19050">
            <a:solidFill>
              <a:srgbClr val="F58220"/>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9"/>
          <p:cNvSpPr txBox="1"/>
          <p:nvPr>
            <p:ph type="title"/>
          </p:nvPr>
        </p:nvSpPr>
        <p:spPr>
          <a:xfrm>
            <a:off x="311700" y="302450"/>
            <a:ext cx="6478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of Union Budget 2022-23</a:t>
            </a:r>
            <a:endParaRPr/>
          </a:p>
        </p:txBody>
      </p:sp>
      <p:sp>
        <p:nvSpPr>
          <p:cNvPr id="62" name="Google Shape;62;p9"/>
          <p:cNvSpPr txBox="1"/>
          <p:nvPr/>
        </p:nvSpPr>
        <p:spPr>
          <a:xfrm>
            <a:off x="351725" y="1161725"/>
            <a:ext cx="4188900" cy="297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The Union Budget of 2022-23 was presented by </a:t>
            </a:r>
            <a:r>
              <a:rPr b="1" lang="en" sz="1200">
                <a:solidFill>
                  <a:srgbClr val="981C1F"/>
                </a:solidFill>
                <a:latin typeface="Roboto"/>
                <a:ea typeface="Roboto"/>
                <a:cs typeface="Roboto"/>
                <a:sym typeface="Roboto"/>
              </a:rPr>
              <a:t>Finance Minister Smt. Nirmala Sitharaman on February 1, 2022.</a:t>
            </a:r>
            <a:r>
              <a:rPr lang="en" sz="1200">
                <a:solidFill>
                  <a:schemeClr val="dk1"/>
                </a:solidFill>
                <a:latin typeface="Roboto"/>
                <a:ea typeface="Roboto"/>
                <a:cs typeface="Roboto"/>
                <a:sym typeface="Roboto"/>
              </a:rPr>
              <a:t> Infrastructure emerged as the topmost priority for the Narendra Modi government as the finance minister said that the Budget for 2022-2023 will lay the</a:t>
            </a:r>
            <a:r>
              <a:rPr b="1" lang="en" sz="1200">
                <a:solidFill>
                  <a:srgbClr val="981C1F"/>
                </a:solidFill>
                <a:latin typeface="Roboto"/>
                <a:ea typeface="Roboto"/>
                <a:cs typeface="Roboto"/>
                <a:sym typeface="Roboto"/>
              </a:rPr>
              <a:t> foundation for economic growth</a:t>
            </a:r>
            <a:r>
              <a:rPr lang="en" sz="1200">
                <a:solidFill>
                  <a:schemeClr val="dk1"/>
                </a:solidFill>
                <a:latin typeface="Roboto"/>
                <a:ea typeface="Roboto"/>
                <a:cs typeface="Roboto"/>
                <a:sym typeface="Roboto"/>
              </a:rPr>
              <a:t> through public investment as Asia's third-largest economy emerges from a pandemic-induced slump.</a:t>
            </a:r>
            <a:endParaRPr sz="1200">
              <a:solidFill>
                <a:schemeClr val="dk1"/>
              </a:solidFill>
              <a:latin typeface="Roboto"/>
              <a:ea typeface="Roboto"/>
              <a:cs typeface="Roboto"/>
              <a:sym typeface="Roboto"/>
            </a:endParaRPr>
          </a:p>
          <a:p>
            <a:pPr indent="0" lvl="0" marL="0" rtl="0" algn="l">
              <a:lnSpc>
                <a:spcPct val="100000"/>
              </a:lnSpc>
              <a:spcBef>
                <a:spcPts val="1000"/>
              </a:spcBef>
              <a:spcAft>
                <a:spcPts val="0"/>
              </a:spcAft>
              <a:buClr>
                <a:schemeClr val="dk1"/>
              </a:buClr>
              <a:buSzPts val="1100"/>
              <a:buFont typeface="Arial"/>
              <a:buNone/>
            </a:pPr>
            <a:r>
              <a:rPr lang="en" sz="1200">
                <a:solidFill>
                  <a:schemeClr val="dk1"/>
                </a:solidFill>
                <a:latin typeface="Roboto"/>
                <a:ea typeface="Roboto"/>
                <a:cs typeface="Roboto"/>
                <a:sym typeface="Roboto"/>
              </a:rPr>
              <a:t>The Finance Minister outlined the effects of the pandemic, saying the speed of vaccination had greatly helped in combating the pandemic.</a:t>
            </a:r>
            <a:endParaRPr sz="1200">
              <a:solidFill>
                <a:schemeClr val="dk1"/>
              </a:solidFill>
              <a:latin typeface="Roboto"/>
              <a:ea typeface="Roboto"/>
              <a:cs typeface="Roboto"/>
              <a:sym typeface="Roboto"/>
            </a:endParaRPr>
          </a:p>
          <a:p>
            <a:pPr indent="0" lvl="0" marL="0" rtl="0" algn="l">
              <a:lnSpc>
                <a:spcPct val="100000"/>
              </a:lnSpc>
              <a:spcBef>
                <a:spcPts val="1000"/>
              </a:spcBef>
              <a:spcAft>
                <a:spcPts val="0"/>
              </a:spcAft>
              <a:buClr>
                <a:schemeClr val="dk1"/>
              </a:buClr>
              <a:buSzPts val="1100"/>
              <a:buFont typeface="Arial"/>
              <a:buNone/>
            </a:pPr>
            <a:r>
              <a:rPr b="1" i="1" lang="en" sz="1200">
                <a:solidFill>
                  <a:schemeClr val="dk1"/>
                </a:solidFill>
                <a:latin typeface="Roboto"/>
                <a:ea typeface="Roboto"/>
                <a:cs typeface="Roboto"/>
                <a:sym typeface="Roboto"/>
              </a:rPr>
              <a:t>“We are in the midst of the Omicron wave, the speed of our vaccination campaign has helped greatly. I am confident that with ‘Sabka Prayaas’ (everyone’s efforts) we'll continue with strong growth."</a:t>
            </a:r>
            <a:endParaRPr b="1" i="1" sz="1200">
              <a:solidFill>
                <a:schemeClr val="dk1"/>
              </a:solidFill>
              <a:latin typeface="Roboto"/>
              <a:ea typeface="Roboto"/>
              <a:cs typeface="Roboto"/>
              <a:sym typeface="Roboto"/>
            </a:endParaRPr>
          </a:p>
          <a:p>
            <a:pPr indent="0" lvl="0" marL="0" rtl="0" algn="l">
              <a:lnSpc>
                <a:spcPct val="100000"/>
              </a:lnSpc>
              <a:spcBef>
                <a:spcPts val="100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lnSpc>
                <a:spcPct val="115000"/>
              </a:lnSpc>
              <a:spcBef>
                <a:spcPts val="1000"/>
              </a:spcBef>
              <a:spcAft>
                <a:spcPts val="0"/>
              </a:spcAft>
              <a:buNone/>
            </a:pPr>
            <a:r>
              <a:t/>
            </a:r>
            <a:endParaRPr sz="1200">
              <a:solidFill>
                <a:schemeClr val="dk1"/>
              </a:solidFill>
              <a:latin typeface="Roboto"/>
              <a:ea typeface="Roboto"/>
              <a:cs typeface="Roboto"/>
              <a:sym typeface="Roboto"/>
            </a:endParaRPr>
          </a:p>
        </p:txBody>
      </p:sp>
      <p:pic>
        <p:nvPicPr>
          <p:cNvPr id="63" name="Google Shape;63;p9"/>
          <p:cNvPicPr preferRelativeResize="0"/>
          <p:nvPr/>
        </p:nvPicPr>
        <p:blipFill>
          <a:blip r:embed="rId3">
            <a:alphaModFix/>
          </a:blip>
          <a:stretch>
            <a:fillRect/>
          </a:stretch>
        </p:blipFill>
        <p:spPr>
          <a:xfrm>
            <a:off x="4641700" y="1331863"/>
            <a:ext cx="4502298" cy="2479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7"/>
          <p:cNvPicPr preferRelativeResize="0"/>
          <p:nvPr/>
        </p:nvPicPr>
        <p:blipFill rotWithShape="1">
          <a:blip r:embed="rId3">
            <a:alphaModFix/>
          </a:blip>
          <a:srcRect b="0" l="0" r="0" t="8122"/>
          <a:stretch/>
        </p:blipFill>
        <p:spPr>
          <a:xfrm>
            <a:off x="-1" y="0"/>
            <a:ext cx="9143998" cy="5143501"/>
          </a:xfrm>
          <a:prstGeom prst="rect">
            <a:avLst/>
          </a:prstGeom>
          <a:noFill/>
          <a:ln>
            <a:noFill/>
          </a:ln>
        </p:spPr>
      </p:pic>
      <p:sp>
        <p:nvSpPr>
          <p:cNvPr id="262" name="Google Shape;262;p27"/>
          <p:cNvSpPr/>
          <p:nvPr/>
        </p:nvSpPr>
        <p:spPr>
          <a:xfrm>
            <a:off x="7850" y="2603125"/>
            <a:ext cx="9144000" cy="2556000"/>
          </a:xfrm>
          <a:prstGeom prst="rect">
            <a:avLst/>
          </a:prstGeom>
          <a:gradFill>
            <a:gsLst>
              <a:gs pos="0">
                <a:srgbClr val="040404">
                  <a:alpha val="0"/>
                </a:srgbClr>
              </a:gs>
              <a:gs pos="100000">
                <a:srgbClr val="000000"/>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7"/>
          <p:cNvSpPr txBox="1"/>
          <p:nvPr>
            <p:ph type="title"/>
          </p:nvPr>
        </p:nvSpPr>
        <p:spPr>
          <a:xfrm>
            <a:off x="287700" y="3312925"/>
            <a:ext cx="6039900" cy="161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4400">
                <a:solidFill>
                  <a:srgbClr val="FFFFFF"/>
                </a:solidFill>
                <a:latin typeface="Calibri"/>
                <a:ea typeface="Calibri"/>
                <a:cs typeface="Calibri"/>
                <a:sym typeface="Calibri"/>
              </a:rPr>
              <a:t>Inclusive Development for Aspirational India</a:t>
            </a:r>
            <a:endParaRPr b="1" sz="4400">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8"/>
          <p:cNvSpPr txBox="1"/>
          <p:nvPr>
            <p:ph type="title"/>
          </p:nvPr>
        </p:nvSpPr>
        <p:spPr>
          <a:xfrm>
            <a:off x="311700" y="265125"/>
            <a:ext cx="5143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Public Capital Investment</a:t>
            </a:r>
            <a:endParaRPr/>
          </a:p>
        </p:txBody>
      </p:sp>
      <p:sp>
        <p:nvSpPr>
          <p:cNvPr id="269" name="Google Shape;269;p28"/>
          <p:cNvSpPr txBox="1"/>
          <p:nvPr/>
        </p:nvSpPr>
        <p:spPr>
          <a:xfrm>
            <a:off x="389500" y="995775"/>
            <a:ext cx="4150200" cy="223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434343"/>
                </a:solidFill>
                <a:latin typeface="Roboto"/>
                <a:ea typeface="Roboto"/>
                <a:cs typeface="Roboto"/>
                <a:sym typeface="Roboto"/>
              </a:rPr>
              <a:t>Public investment to continue to pump-prime private investment and demand in 2022-23.</a:t>
            </a:r>
            <a:endParaRPr sz="1200">
              <a:solidFill>
                <a:srgbClr val="434343"/>
              </a:solidFill>
              <a:latin typeface="Roboto"/>
              <a:ea typeface="Roboto"/>
              <a:cs typeface="Roboto"/>
              <a:sym typeface="Roboto"/>
            </a:endParaRPr>
          </a:p>
          <a:p>
            <a:pPr indent="0" lvl="0" marL="0" rtl="0" algn="l">
              <a:spcBef>
                <a:spcPts val="1000"/>
              </a:spcBef>
              <a:spcAft>
                <a:spcPts val="0"/>
              </a:spcAft>
              <a:buNone/>
            </a:pPr>
            <a:r>
              <a:rPr b="1" lang="en" sz="1200">
                <a:solidFill>
                  <a:srgbClr val="981C1F"/>
                </a:solidFill>
                <a:latin typeface="Roboto"/>
                <a:ea typeface="Roboto"/>
                <a:cs typeface="Roboto"/>
                <a:sym typeface="Roboto"/>
              </a:rPr>
              <a:t>The outlay for capital expenditure stepped up sharply by 35.4% to INR 7.50 lakh crore (~US$ 106 billion)</a:t>
            </a:r>
            <a:r>
              <a:rPr lang="en" sz="1200">
                <a:solidFill>
                  <a:srgbClr val="434343"/>
                </a:solidFill>
                <a:latin typeface="Roboto"/>
                <a:ea typeface="Roboto"/>
                <a:cs typeface="Roboto"/>
                <a:sym typeface="Roboto"/>
              </a:rPr>
              <a:t> in 2022-23 </a:t>
            </a:r>
            <a:endParaRPr sz="1200">
              <a:solidFill>
                <a:srgbClr val="434343"/>
              </a:solidFill>
              <a:latin typeface="Roboto"/>
              <a:ea typeface="Roboto"/>
              <a:cs typeface="Roboto"/>
              <a:sym typeface="Roboto"/>
            </a:endParaRPr>
          </a:p>
          <a:p>
            <a:pPr indent="0" lvl="0" marL="0" rtl="0" algn="l">
              <a:spcBef>
                <a:spcPts val="0"/>
              </a:spcBef>
              <a:spcAft>
                <a:spcPts val="0"/>
              </a:spcAft>
              <a:buNone/>
            </a:pPr>
            <a:r>
              <a:t/>
            </a:r>
            <a:endParaRPr sz="1200">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rPr lang="en" sz="1200">
                <a:solidFill>
                  <a:srgbClr val="434343"/>
                </a:solidFill>
                <a:latin typeface="Roboto"/>
                <a:ea typeface="Roboto"/>
                <a:cs typeface="Roboto"/>
                <a:sym typeface="Roboto"/>
              </a:rPr>
              <a:t>Outlay in 2022-23 to be</a:t>
            </a:r>
            <a:r>
              <a:rPr b="1" lang="en" sz="1200">
                <a:solidFill>
                  <a:srgbClr val="981C1F"/>
                </a:solidFill>
                <a:latin typeface="Roboto"/>
                <a:ea typeface="Roboto"/>
                <a:cs typeface="Roboto"/>
                <a:sym typeface="Roboto"/>
              </a:rPr>
              <a:t> 2.9% of GDP.</a:t>
            </a:r>
            <a:endParaRPr b="1" sz="1200">
              <a:solidFill>
                <a:srgbClr val="981C1F"/>
              </a:solidFill>
              <a:latin typeface="Roboto"/>
              <a:ea typeface="Roboto"/>
              <a:cs typeface="Roboto"/>
              <a:sym typeface="Roboto"/>
            </a:endParaRPr>
          </a:p>
          <a:p>
            <a:pPr indent="0" lvl="0" marL="0" rtl="0" algn="l">
              <a:lnSpc>
                <a:spcPct val="115000"/>
              </a:lnSpc>
              <a:spcBef>
                <a:spcPts val="1000"/>
              </a:spcBef>
              <a:spcAft>
                <a:spcPts val="0"/>
              </a:spcAft>
              <a:buNone/>
            </a:pPr>
            <a:r>
              <a:rPr b="1" lang="en" sz="1200">
                <a:solidFill>
                  <a:srgbClr val="981C1F"/>
                </a:solidFill>
                <a:latin typeface="Roboto"/>
                <a:ea typeface="Roboto"/>
                <a:cs typeface="Roboto"/>
                <a:sym typeface="Roboto"/>
              </a:rPr>
              <a:t>Effective Capital Expenditure</a:t>
            </a:r>
            <a:r>
              <a:rPr lang="en" sz="1200">
                <a:solidFill>
                  <a:srgbClr val="434343"/>
                </a:solidFill>
                <a:latin typeface="Roboto"/>
                <a:ea typeface="Roboto"/>
                <a:cs typeface="Roboto"/>
                <a:sym typeface="Roboto"/>
              </a:rPr>
              <a:t> of Central Government estimated at </a:t>
            </a:r>
            <a:r>
              <a:rPr b="1" lang="en" sz="1200">
                <a:solidFill>
                  <a:srgbClr val="981C1F"/>
                </a:solidFill>
                <a:latin typeface="Roboto"/>
                <a:ea typeface="Roboto"/>
                <a:cs typeface="Roboto"/>
                <a:sym typeface="Roboto"/>
              </a:rPr>
              <a:t>INR 10.68 lakh crore (US$ 147 billion) in 2022-23 </a:t>
            </a:r>
            <a:r>
              <a:rPr lang="en" sz="1200">
                <a:solidFill>
                  <a:srgbClr val="434343"/>
                </a:solidFill>
                <a:latin typeface="Roboto"/>
                <a:ea typeface="Roboto"/>
                <a:cs typeface="Roboto"/>
                <a:sym typeface="Roboto"/>
              </a:rPr>
              <a:t>which is about</a:t>
            </a:r>
            <a:r>
              <a:rPr b="1" lang="en" sz="1200">
                <a:solidFill>
                  <a:srgbClr val="981C1F"/>
                </a:solidFill>
                <a:latin typeface="Roboto"/>
                <a:ea typeface="Roboto"/>
                <a:cs typeface="Roboto"/>
                <a:sym typeface="Roboto"/>
              </a:rPr>
              <a:t> 4.1% of GDP.</a:t>
            </a:r>
            <a:endParaRPr sz="1200">
              <a:solidFill>
                <a:srgbClr val="434343"/>
              </a:solidFill>
              <a:latin typeface="Roboto"/>
              <a:ea typeface="Roboto"/>
              <a:cs typeface="Roboto"/>
              <a:sym typeface="Roboto"/>
            </a:endParaRPr>
          </a:p>
          <a:p>
            <a:pPr indent="0" lvl="0" marL="0" rtl="0" algn="l">
              <a:lnSpc>
                <a:spcPct val="115000"/>
              </a:lnSpc>
              <a:spcBef>
                <a:spcPts val="1600"/>
              </a:spcBef>
              <a:spcAft>
                <a:spcPts val="0"/>
              </a:spcAft>
              <a:buClr>
                <a:schemeClr val="dk1"/>
              </a:buClr>
              <a:buSzPts val="1100"/>
              <a:buFont typeface="Arial"/>
              <a:buNone/>
            </a:pPr>
            <a:r>
              <a:t/>
            </a:r>
            <a:endParaRPr b="1" sz="1200">
              <a:solidFill>
                <a:srgbClr val="981C1F"/>
              </a:solidFill>
              <a:latin typeface="Roboto"/>
              <a:ea typeface="Roboto"/>
              <a:cs typeface="Roboto"/>
              <a:sym typeface="Roboto"/>
            </a:endParaRPr>
          </a:p>
          <a:p>
            <a:pPr indent="0" lvl="0" marL="0" rtl="0" algn="l">
              <a:lnSpc>
                <a:spcPct val="115000"/>
              </a:lnSpc>
              <a:spcBef>
                <a:spcPts val="1600"/>
              </a:spcBef>
              <a:spcAft>
                <a:spcPts val="0"/>
              </a:spcAft>
              <a:buNone/>
            </a:pPr>
            <a:r>
              <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1000"/>
              </a:spcAft>
              <a:buNone/>
            </a:pPr>
            <a:r>
              <a:t/>
            </a:r>
            <a:endParaRPr sz="1200">
              <a:solidFill>
                <a:srgbClr val="434343"/>
              </a:solidFill>
              <a:latin typeface="Roboto"/>
              <a:ea typeface="Roboto"/>
              <a:cs typeface="Roboto"/>
              <a:sym typeface="Roboto"/>
            </a:endParaRPr>
          </a:p>
        </p:txBody>
      </p:sp>
      <p:cxnSp>
        <p:nvCxnSpPr>
          <p:cNvPr id="270" name="Google Shape;270;p28"/>
          <p:cNvCxnSpPr/>
          <p:nvPr/>
        </p:nvCxnSpPr>
        <p:spPr>
          <a:xfrm>
            <a:off x="0" y="113912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71" name="Google Shape;271;p28"/>
          <p:cNvCxnSpPr/>
          <p:nvPr/>
        </p:nvCxnSpPr>
        <p:spPr>
          <a:xfrm>
            <a:off x="0" y="166445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72" name="Google Shape;272;p28"/>
          <p:cNvCxnSpPr/>
          <p:nvPr/>
        </p:nvCxnSpPr>
        <p:spPr>
          <a:xfrm>
            <a:off x="0" y="234880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73" name="Google Shape;273;p28"/>
          <p:cNvCxnSpPr/>
          <p:nvPr/>
        </p:nvCxnSpPr>
        <p:spPr>
          <a:xfrm>
            <a:off x="0" y="2761625"/>
            <a:ext cx="347100" cy="0"/>
          </a:xfrm>
          <a:prstGeom prst="straightConnector1">
            <a:avLst/>
          </a:prstGeom>
          <a:noFill/>
          <a:ln cap="flat" cmpd="sng" w="19050">
            <a:solidFill>
              <a:srgbClr val="F58220"/>
            </a:solidFill>
            <a:prstDash val="solid"/>
            <a:round/>
            <a:headEnd len="med" w="med" type="none"/>
            <a:tailEnd len="med" w="med" type="none"/>
          </a:ln>
        </p:spPr>
      </p:cxnSp>
      <p:pic>
        <p:nvPicPr>
          <p:cNvPr id="274" name="Google Shape;274;p28"/>
          <p:cNvPicPr preferRelativeResize="0"/>
          <p:nvPr/>
        </p:nvPicPr>
        <p:blipFill rotWithShape="1">
          <a:blip r:embed="rId3">
            <a:alphaModFix/>
          </a:blip>
          <a:srcRect b="0" l="3390" r="0" t="5213"/>
          <a:stretch/>
        </p:blipFill>
        <p:spPr>
          <a:xfrm>
            <a:off x="4484875" y="1139125"/>
            <a:ext cx="4659124" cy="29523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9"/>
          <p:cNvSpPr txBox="1"/>
          <p:nvPr>
            <p:ph type="title"/>
          </p:nvPr>
        </p:nvSpPr>
        <p:spPr>
          <a:xfrm>
            <a:off x="311700" y="265125"/>
            <a:ext cx="5143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Digital Rupee</a:t>
            </a:r>
            <a:endParaRPr/>
          </a:p>
        </p:txBody>
      </p:sp>
      <p:sp>
        <p:nvSpPr>
          <p:cNvPr id="280" name="Google Shape;280;p29"/>
          <p:cNvSpPr txBox="1"/>
          <p:nvPr/>
        </p:nvSpPr>
        <p:spPr>
          <a:xfrm>
            <a:off x="389500" y="995775"/>
            <a:ext cx="4150200" cy="223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434343"/>
                </a:solidFill>
                <a:latin typeface="Roboto"/>
                <a:ea typeface="Roboto"/>
                <a:cs typeface="Roboto"/>
                <a:sym typeface="Roboto"/>
              </a:rPr>
              <a:t>Introduction of</a:t>
            </a:r>
            <a:r>
              <a:rPr b="1" lang="en" sz="1200">
                <a:solidFill>
                  <a:srgbClr val="981C1F"/>
                </a:solidFill>
                <a:latin typeface="Roboto"/>
                <a:ea typeface="Roboto"/>
                <a:cs typeface="Roboto"/>
                <a:sym typeface="Roboto"/>
              </a:rPr>
              <a:t> Digital Rupee</a:t>
            </a:r>
            <a:r>
              <a:rPr lang="en" sz="1200">
                <a:solidFill>
                  <a:srgbClr val="434343"/>
                </a:solidFill>
                <a:latin typeface="Roboto"/>
                <a:ea typeface="Roboto"/>
                <a:cs typeface="Roboto"/>
                <a:sym typeface="Roboto"/>
              </a:rPr>
              <a:t> by the Reserve Bank of India starting 2022-23.</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1000"/>
              </a:spcAft>
              <a:buNone/>
            </a:pPr>
            <a:r>
              <a:rPr lang="en" sz="1200">
                <a:solidFill>
                  <a:srgbClr val="434343"/>
                </a:solidFill>
                <a:latin typeface="Roboto"/>
                <a:ea typeface="Roboto"/>
                <a:cs typeface="Roboto"/>
                <a:sym typeface="Roboto"/>
              </a:rPr>
              <a:t>The move is seen as a big push for the government's </a:t>
            </a:r>
            <a:r>
              <a:rPr b="1" lang="en" sz="1200">
                <a:solidFill>
                  <a:srgbClr val="981C1F"/>
                </a:solidFill>
                <a:latin typeface="Roboto"/>
                <a:ea typeface="Roboto"/>
                <a:cs typeface="Roboto"/>
                <a:sym typeface="Roboto"/>
              </a:rPr>
              <a:t>Digital India</a:t>
            </a:r>
            <a:r>
              <a:rPr lang="en" sz="1200">
                <a:solidFill>
                  <a:srgbClr val="434343"/>
                </a:solidFill>
                <a:latin typeface="Roboto"/>
                <a:ea typeface="Roboto"/>
                <a:cs typeface="Roboto"/>
                <a:sym typeface="Roboto"/>
              </a:rPr>
              <a:t> programme. </a:t>
            </a:r>
            <a:endParaRPr sz="1200">
              <a:solidFill>
                <a:srgbClr val="434343"/>
              </a:solidFill>
              <a:latin typeface="Roboto"/>
              <a:ea typeface="Roboto"/>
              <a:cs typeface="Roboto"/>
              <a:sym typeface="Roboto"/>
            </a:endParaRPr>
          </a:p>
        </p:txBody>
      </p:sp>
      <p:cxnSp>
        <p:nvCxnSpPr>
          <p:cNvPr id="281" name="Google Shape;281;p29"/>
          <p:cNvCxnSpPr/>
          <p:nvPr/>
        </p:nvCxnSpPr>
        <p:spPr>
          <a:xfrm>
            <a:off x="0" y="113912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82" name="Google Shape;282;p29"/>
          <p:cNvCxnSpPr/>
          <p:nvPr/>
        </p:nvCxnSpPr>
        <p:spPr>
          <a:xfrm>
            <a:off x="0" y="1664450"/>
            <a:ext cx="347100" cy="0"/>
          </a:xfrm>
          <a:prstGeom prst="straightConnector1">
            <a:avLst/>
          </a:prstGeom>
          <a:noFill/>
          <a:ln cap="flat" cmpd="sng" w="19050">
            <a:solidFill>
              <a:srgbClr val="F58220"/>
            </a:solidFill>
            <a:prstDash val="solid"/>
            <a:round/>
            <a:headEnd len="med" w="med" type="none"/>
            <a:tailEnd len="med" w="med" type="none"/>
          </a:ln>
        </p:spPr>
      </p:cxnSp>
      <p:pic>
        <p:nvPicPr>
          <p:cNvPr id="283" name="Google Shape;283;p29"/>
          <p:cNvPicPr preferRelativeResize="0"/>
          <p:nvPr/>
        </p:nvPicPr>
        <p:blipFill rotWithShape="1">
          <a:blip r:embed="rId3">
            <a:alphaModFix/>
          </a:blip>
          <a:srcRect b="23349" l="0" r="0" t="23269"/>
          <a:stretch/>
        </p:blipFill>
        <p:spPr>
          <a:xfrm>
            <a:off x="0" y="2360050"/>
            <a:ext cx="9144002" cy="2712900"/>
          </a:xfrm>
          <a:prstGeom prst="rect">
            <a:avLst/>
          </a:prstGeom>
          <a:noFill/>
          <a:ln>
            <a:noFill/>
          </a:ln>
        </p:spPr>
      </p:pic>
      <p:sp>
        <p:nvSpPr>
          <p:cNvPr id="284" name="Google Shape;284;p29"/>
          <p:cNvSpPr txBox="1"/>
          <p:nvPr/>
        </p:nvSpPr>
        <p:spPr>
          <a:xfrm>
            <a:off x="4923950" y="995775"/>
            <a:ext cx="3936000" cy="81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434343"/>
                </a:solidFill>
                <a:latin typeface="Roboto"/>
                <a:ea typeface="Roboto"/>
                <a:cs typeface="Roboto"/>
                <a:sym typeface="Roboto"/>
              </a:rPr>
              <a:t>A new crypto tax will be introduced under which virtual digital assets will be</a:t>
            </a:r>
            <a:r>
              <a:rPr b="1" lang="en" sz="1200">
                <a:solidFill>
                  <a:srgbClr val="981C1F"/>
                </a:solidFill>
                <a:latin typeface="Roboto"/>
                <a:ea typeface="Roboto"/>
                <a:cs typeface="Roboto"/>
                <a:sym typeface="Roboto"/>
              </a:rPr>
              <a:t> taxed at 30% </a:t>
            </a:r>
            <a:endParaRPr b="1" sz="1200">
              <a:solidFill>
                <a:srgbClr val="981C1F"/>
              </a:solidFill>
              <a:latin typeface="Roboto"/>
              <a:ea typeface="Roboto"/>
              <a:cs typeface="Roboto"/>
              <a:sym typeface="Roboto"/>
            </a:endParaRPr>
          </a:p>
          <a:p>
            <a:pPr indent="0" lvl="0" marL="0" rtl="0" algn="l">
              <a:lnSpc>
                <a:spcPct val="115000"/>
              </a:lnSpc>
              <a:spcBef>
                <a:spcPts val="1000"/>
              </a:spcBef>
              <a:spcAft>
                <a:spcPts val="0"/>
              </a:spcAft>
              <a:buNone/>
            </a:pPr>
            <a:r>
              <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1000"/>
              </a:spcAft>
              <a:buNone/>
            </a:pPr>
            <a:r>
              <a:t/>
            </a:r>
            <a:endParaRPr sz="1200">
              <a:solidFill>
                <a:srgbClr val="434343"/>
              </a:solidFill>
              <a:latin typeface="Roboto"/>
              <a:ea typeface="Roboto"/>
              <a:cs typeface="Roboto"/>
              <a:sym typeface="Roboto"/>
            </a:endParaRPr>
          </a:p>
        </p:txBody>
      </p:sp>
      <p:cxnSp>
        <p:nvCxnSpPr>
          <p:cNvPr id="285" name="Google Shape;285;p29"/>
          <p:cNvCxnSpPr/>
          <p:nvPr/>
        </p:nvCxnSpPr>
        <p:spPr>
          <a:xfrm>
            <a:off x="4539700" y="1170500"/>
            <a:ext cx="347100" cy="0"/>
          </a:xfrm>
          <a:prstGeom prst="straightConnector1">
            <a:avLst/>
          </a:prstGeom>
          <a:noFill/>
          <a:ln cap="flat" cmpd="sng" w="19050">
            <a:solidFill>
              <a:srgbClr val="F58220"/>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0"/>
          <p:cNvSpPr txBox="1"/>
          <p:nvPr>
            <p:ph type="title"/>
          </p:nvPr>
        </p:nvSpPr>
        <p:spPr>
          <a:xfrm>
            <a:off x="311700" y="265125"/>
            <a:ext cx="5143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Startups</a:t>
            </a:r>
            <a:endParaRPr/>
          </a:p>
        </p:txBody>
      </p:sp>
      <p:sp>
        <p:nvSpPr>
          <p:cNvPr id="291" name="Google Shape;291;p30"/>
          <p:cNvSpPr txBox="1"/>
          <p:nvPr/>
        </p:nvSpPr>
        <p:spPr>
          <a:xfrm>
            <a:off x="389500" y="995775"/>
            <a:ext cx="3664200" cy="223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981C1F"/>
                </a:solidFill>
                <a:latin typeface="Roboto"/>
                <a:ea typeface="Roboto"/>
                <a:cs typeface="Roboto"/>
                <a:sym typeface="Roboto"/>
              </a:rPr>
              <a:t>Existing tax benefits</a:t>
            </a:r>
            <a:r>
              <a:rPr lang="en" sz="1200">
                <a:solidFill>
                  <a:srgbClr val="434343"/>
                </a:solidFill>
                <a:latin typeface="Roboto"/>
                <a:ea typeface="Roboto"/>
                <a:cs typeface="Roboto"/>
                <a:sym typeface="Roboto"/>
              </a:rPr>
              <a:t> for startups, which were offered redemption of taxes for three consecutive years, has been </a:t>
            </a:r>
            <a:r>
              <a:rPr b="1" lang="en" sz="1200">
                <a:solidFill>
                  <a:srgbClr val="981C1F"/>
                </a:solidFill>
                <a:latin typeface="Roboto"/>
                <a:ea typeface="Roboto"/>
                <a:cs typeface="Roboto"/>
                <a:sym typeface="Roboto"/>
              </a:rPr>
              <a:t>extended by one more year </a:t>
            </a:r>
            <a:r>
              <a:rPr lang="en" sz="1200">
                <a:solidFill>
                  <a:srgbClr val="434343"/>
                </a:solidFill>
                <a:latin typeface="Roboto"/>
                <a:ea typeface="Roboto"/>
                <a:cs typeface="Roboto"/>
                <a:sym typeface="Roboto"/>
              </a:rPr>
              <a:t>till March 31, 2023</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0"/>
              </a:spcAft>
              <a:buNone/>
            </a:pPr>
            <a:r>
              <a:rPr lang="en" sz="1200">
                <a:solidFill>
                  <a:srgbClr val="434343"/>
                </a:solidFill>
                <a:latin typeface="Roboto"/>
                <a:ea typeface="Roboto"/>
                <a:cs typeface="Roboto"/>
                <a:sym typeface="Roboto"/>
              </a:rPr>
              <a:t>Funds raised under the co-investment model will be facilitated through </a:t>
            </a:r>
            <a:r>
              <a:rPr b="1" lang="en" sz="1200">
                <a:solidFill>
                  <a:srgbClr val="981C1F"/>
                </a:solidFill>
                <a:latin typeface="Roboto"/>
                <a:ea typeface="Roboto"/>
                <a:cs typeface="Roboto"/>
                <a:sym typeface="Roboto"/>
              </a:rPr>
              <a:t>NABARD </a:t>
            </a:r>
            <a:r>
              <a:rPr lang="en" sz="1200">
                <a:solidFill>
                  <a:srgbClr val="434343"/>
                </a:solidFill>
                <a:latin typeface="Roboto"/>
                <a:ea typeface="Roboto"/>
                <a:cs typeface="Roboto"/>
                <a:sym typeface="Roboto"/>
              </a:rPr>
              <a:t>to finance start-ups for agriculture and rural enterprise relevant to the farm produce value chain.</a:t>
            </a:r>
            <a:endParaRPr sz="1200">
              <a:solidFill>
                <a:srgbClr val="434343"/>
              </a:solidFill>
              <a:latin typeface="Roboto"/>
              <a:ea typeface="Roboto"/>
              <a:cs typeface="Roboto"/>
              <a:sym typeface="Roboto"/>
            </a:endParaRPr>
          </a:p>
          <a:p>
            <a:pPr indent="0" lvl="0" marL="0" rtl="0" algn="l">
              <a:lnSpc>
                <a:spcPct val="115000"/>
              </a:lnSpc>
              <a:spcBef>
                <a:spcPts val="1000"/>
              </a:spcBef>
              <a:spcAft>
                <a:spcPts val="1000"/>
              </a:spcAft>
              <a:buNone/>
            </a:pPr>
            <a:r>
              <a:rPr lang="en" sz="1200">
                <a:solidFill>
                  <a:srgbClr val="434343"/>
                </a:solidFill>
                <a:latin typeface="Roboto"/>
                <a:ea typeface="Roboto"/>
                <a:cs typeface="Roboto"/>
                <a:sym typeface="Roboto"/>
              </a:rPr>
              <a:t>Startups will support </a:t>
            </a:r>
            <a:r>
              <a:rPr b="1" lang="en" sz="1200">
                <a:solidFill>
                  <a:srgbClr val="981C1F"/>
                </a:solidFill>
                <a:latin typeface="Roboto"/>
                <a:ea typeface="Roboto"/>
                <a:cs typeface="Roboto"/>
                <a:sym typeface="Roboto"/>
              </a:rPr>
              <a:t>Farmer Producer Organizations </a:t>
            </a:r>
            <a:r>
              <a:rPr lang="en" sz="1200">
                <a:solidFill>
                  <a:srgbClr val="434343"/>
                </a:solidFill>
                <a:latin typeface="Roboto"/>
                <a:ea typeface="Roboto"/>
                <a:cs typeface="Roboto"/>
                <a:sym typeface="Roboto"/>
              </a:rPr>
              <a:t>and provide tech to farmers.</a:t>
            </a:r>
            <a:endParaRPr sz="1200">
              <a:solidFill>
                <a:srgbClr val="434343"/>
              </a:solidFill>
              <a:latin typeface="Roboto"/>
              <a:ea typeface="Roboto"/>
              <a:cs typeface="Roboto"/>
              <a:sym typeface="Roboto"/>
            </a:endParaRPr>
          </a:p>
        </p:txBody>
      </p:sp>
      <p:cxnSp>
        <p:nvCxnSpPr>
          <p:cNvPr id="292" name="Google Shape;292;p30"/>
          <p:cNvCxnSpPr/>
          <p:nvPr/>
        </p:nvCxnSpPr>
        <p:spPr>
          <a:xfrm>
            <a:off x="0" y="113912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93" name="Google Shape;293;p30"/>
          <p:cNvCxnSpPr/>
          <p:nvPr/>
        </p:nvCxnSpPr>
        <p:spPr>
          <a:xfrm>
            <a:off x="0" y="211312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294" name="Google Shape;294;p30"/>
          <p:cNvCxnSpPr/>
          <p:nvPr/>
        </p:nvCxnSpPr>
        <p:spPr>
          <a:xfrm>
            <a:off x="0" y="3075800"/>
            <a:ext cx="347100" cy="0"/>
          </a:xfrm>
          <a:prstGeom prst="straightConnector1">
            <a:avLst/>
          </a:prstGeom>
          <a:noFill/>
          <a:ln cap="flat" cmpd="sng" w="19050">
            <a:solidFill>
              <a:srgbClr val="F58220"/>
            </a:solidFill>
            <a:prstDash val="solid"/>
            <a:round/>
            <a:headEnd len="med" w="med" type="none"/>
            <a:tailEnd len="med" w="med" type="none"/>
          </a:ln>
        </p:spPr>
      </p:cxnSp>
      <p:pic>
        <p:nvPicPr>
          <p:cNvPr id="295" name="Google Shape;295;p30"/>
          <p:cNvPicPr preferRelativeResize="0"/>
          <p:nvPr/>
        </p:nvPicPr>
        <p:blipFill rotWithShape="1">
          <a:blip r:embed="rId3">
            <a:alphaModFix/>
          </a:blip>
          <a:srcRect b="0" l="3297" r="0" t="0"/>
          <a:stretch/>
        </p:blipFill>
        <p:spPr>
          <a:xfrm>
            <a:off x="4422150" y="1103425"/>
            <a:ext cx="4721851" cy="29894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1" name="Google Shape;301;p31"/>
          <p:cNvSpPr txBox="1"/>
          <p:nvPr>
            <p:ph idx="1" type="body"/>
          </p:nvPr>
        </p:nvSpPr>
        <p:spPr>
          <a:xfrm>
            <a:off x="396500" y="3327750"/>
            <a:ext cx="7557900" cy="1055400"/>
          </a:xfrm>
          <a:prstGeom prst="rect">
            <a:avLst/>
          </a:prstGeom>
        </p:spPr>
        <p:txBody>
          <a:bodyPr anchorCtr="0" anchor="t" bIns="91425" lIns="91425" spcFirstLastPara="1" rIns="91425" wrap="square" tIns="91425">
            <a:noAutofit/>
          </a:bodyPr>
          <a:lstStyle/>
          <a:p>
            <a:pPr indent="0" lvl="0" marL="0" rtl="0" algn="l">
              <a:lnSpc>
                <a:spcPct val="70000"/>
              </a:lnSpc>
              <a:spcBef>
                <a:spcPts val="0"/>
              </a:spcBef>
              <a:spcAft>
                <a:spcPts val="0"/>
              </a:spcAft>
              <a:buClr>
                <a:schemeClr val="dk1"/>
              </a:buClr>
              <a:buSzPts val="1100"/>
              <a:buFont typeface="Arial"/>
              <a:buNone/>
            </a:pPr>
            <a:r>
              <a:rPr b="1" lang="en" sz="6000">
                <a:solidFill>
                  <a:srgbClr val="FFFFFF"/>
                </a:solidFill>
                <a:latin typeface="Calibri"/>
                <a:ea typeface="Calibri"/>
                <a:cs typeface="Calibri"/>
                <a:sym typeface="Calibri"/>
              </a:rPr>
              <a:t>Financing of Investments</a:t>
            </a:r>
            <a:endParaRPr b="1" sz="6000">
              <a:solidFill>
                <a:srgbClr val="FFFFFF"/>
              </a:solidFill>
              <a:latin typeface="Calibri"/>
              <a:ea typeface="Calibri"/>
              <a:cs typeface="Calibri"/>
              <a:sym typeface="Calibri"/>
            </a:endParaRPr>
          </a:p>
          <a:p>
            <a:pPr indent="0" lvl="0" marL="0" rtl="0" algn="l">
              <a:lnSpc>
                <a:spcPct val="70000"/>
              </a:lnSpc>
              <a:spcBef>
                <a:spcPts val="0"/>
              </a:spcBef>
              <a:spcAft>
                <a:spcPts val="0"/>
              </a:spcAft>
              <a:buClr>
                <a:schemeClr val="dk1"/>
              </a:buClr>
              <a:buSzPts val="1100"/>
              <a:buFont typeface="Arial"/>
              <a:buNone/>
            </a:pPr>
            <a:r>
              <a:t/>
            </a:r>
            <a:endParaRPr b="1" sz="6000">
              <a:solidFill>
                <a:srgbClr val="FFFFFF"/>
              </a:solidFill>
              <a:latin typeface="Calibri"/>
              <a:ea typeface="Calibri"/>
              <a:cs typeface="Calibri"/>
              <a:sym typeface="Calibri"/>
            </a:endParaRPr>
          </a:p>
          <a:p>
            <a:pPr indent="0" lvl="0" marL="0" rtl="0" algn="l">
              <a:lnSpc>
                <a:spcPct val="70000"/>
              </a:lnSpc>
              <a:spcBef>
                <a:spcPts val="0"/>
              </a:spcBef>
              <a:spcAft>
                <a:spcPts val="0"/>
              </a:spcAft>
              <a:buNone/>
            </a:pPr>
            <a:r>
              <a:t/>
            </a:r>
            <a:endParaRPr b="1" sz="6000">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2"/>
          <p:cNvSpPr txBox="1"/>
          <p:nvPr>
            <p:ph idx="1" type="body"/>
          </p:nvPr>
        </p:nvSpPr>
        <p:spPr>
          <a:xfrm>
            <a:off x="477175" y="904075"/>
            <a:ext cx="3982800" cy="3849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rgbClr val="A61C00"/>
                </a:solidFill>
              </a:rPr>
              <a:t>National Health Mission </a:t>
            </a:r>
            <a:endParaRPr b="1" sz="1500">
              <a:solidFill>
                <a:srgbClr val="A61C00"/>
              </a:solidFill>
            </a:endParaRPr>
          </a:p>
          <a:p>
            <a:pPr indent="0" lvl="0" marL="0" rtl="0" algn="l">
              <a:lnSpc>
                <a:spcPct val="100000"/>
              </a:lnSpc>
              <a:spcBef>
                <a:spcPts val="0"/>
              </a:spcBef>
              <a:spcAft>
                <a:spcPts val="0"/>
              </a:spcAft>
              <a:buNone/>
            </a:pPr>
            <a:r>
              <a:rPr i="1" lang="en" sz="1100">
                <a:solidFill>
                  <a:srgbClr val="981C1F"/>
                </a:solidFill>
                <a:highlight>
                  <a:srgbClr val="FFFFFF"/>
                </a:highlight>
                <a:latin typeface="Arial"/>
                <a:ea typeface="Arial"/>
                <a:cs typeface="Arial"/>
                <a:sym typeface="Arial"/>
              </a:rPr>
              <a:t>Program envisages universal access to equitable, affordable, &amp; quality health care services that are accountable to people's needs</a:t>
            </a:r>
            <a:endParaRPr b="1" i="1" sz="1500">
              <a:solidFill>
                <a:srgbClr val="981C1F"/>
              </a:solidFill>
            </a:endParaRPr>
          </a:p>
          <a:p>
            <a:pPr indent="0" lvl="0" marL="0" rtl="0" algn="l">
              <a:lnSpc>
                <a:spcPct val="100000"/>
              </a:lnSpc>
              <a:spcBef>
                <a:spcPts val="0"/>
              </a:spcBef>
              <a:spcAft>
                <a:spcPts val="0"/>
              </a:spcAft>
              <a:buNone/>
            </a:pPr>
            <a:r>
              <a:rPr b="1" lang="en" sz="1100"/>
              <a:t>INR 37,800 crores (~US 5 billion)</a:t>
            </a:r>
            <a:endParaRPr b="1"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None/>
            </a:pPr>
            <a:r>
              <a:rPr b="1" lang="en" sz="1500">
                <a:solidFill>
                  <a:srgbClr val="A61C00"/>
                </a:solidFill>
              </a:rPr>
              <a:t>Jal Jeevan Mission</a:t>
            </a:r>
            <a:br>
              <a:rPr b="1" lang="en" sz="1500">
                <a:solidFill>
                  <a:srgbClr val="A61C00"/>
                </a:solidFill>
              </a:rPr>
            </a:br>
            <a:r>
              <a:rPr i="1" lang="en" sz="1100">
                <a:solidFill>
                  <a:srgbClr val="981C1F"/>
                </a:solidFill>
              </a:rPr>
              <a:t>Program aimed at providing safe and adequate drinking water through individual household tap connections</a:t>
            </a:r>
            <a:endParaRPr i="1" sz="1100">
              <a:solidFill>
                <a:srgbClr val="981C1F"/>
              </a:solidFill>
            </a:endParaRPr>
          </a:p>
          <a:p>
            <a:pPr indent="0" lvl="0" marL="0" rtl="0" algn="l">
              <a:lnSpc>
                <a:spcPct val="100000"/>
              </a:lnSpc>
              <a:spcBef>
                <a:spcPts val="0"/>
              </a:spcBef>
              <a:spcAft>
                <a:spcPts val="0"/>
              </a:spcAft>
              <a:buNone/>
            </a:pPr>
            <a:r>
              <a:rPr b="1" lang="en" sz="1100"/>
              <a:t>INR 60,000 crores (~US 6 billion)</a:t>
            </a:r>
            <a:endParaRPr b="1"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None/>
            </a:pPr>
            <a:r>
              <a:rPr b="1" lang="en" sz="1500">
                <a:solidFill>
                  <a:srgbClr val="A61C00"/>
                </a:solidFill>
              </a:rPr>
              <a:t>National Education Mission</a:t>
            </a:r>
            <a:endParaRPr b="1" sz="1500">
              <a:solidFill>
                <a:srgbClr val="A61C00"/>
              </a:solidFill>
            </a:endParaRPr>
          </a:p>
          <a:p>
            <a:pPr indent="0" lvl="0" marL="0" rtl="0" algn="l">
              <a:lnSpc>
                <a:spcPct val="100000"/>
              </a:lnSpc>
              <a:spcBef>
                <a:spcPts val="0"/>
              </a:spcBef>
              <a:spcAft>
                <a:spcPts val="0"/>
              </a:spcAft>
              <a:buNone/>
            </a:pPr>
            <a:r>
              <a:rPr i="1" lang="en" sz="1100">
                <a:solidFill>
                  <a:srgbClr val="981C1F"/>
                </a:solidFill>
              </a:rPr>
              <a:t>Program aimed at eradicating illiteracy by imparting functional literacy to non-literates</a:t>
            </a:r>
            <a:endParaRPr sz="1100"/>
          </a:p>
          <a:p>
            <a:pPr indent="0" lvl="0" marL="0" rtl="0" algn="l">
              <a:lnSpc>
                <a:spcPct val="100000"/>
              </a:lnSpc>
              <a:spcBef>
                <a:spcPts val="0"/>
              </a:spcBef>
              <a:spcAft>
                <a:spcPts val="0"/>
              </a:spcAft>
              <a:buNone/>
            </a:pPr>
            <a:r>
              <a:rPr b="1" lang="en" sz="1100"/>
              <a:t>INR 39,553 crores (~US 5 billion)</a:t>
            </a:r>
            <a:endParaRPr b="1" sz="1100"/>
          </a:p>
          <a:p>
            <a:pPr indent="0" lvl="0" marL="0" rtl="0" algn="l">
              <a:lnSpc>
                <a:spcPct val="100000"/>
              </a:lnSpc>
              <a:spcBef>
                <a:spcPts val="0"/>
              </a:spcBef>
              <a:spcAft>
                <a:spcPts val="0"/>
              </a:spcAft>
              <a:buNone/>
            </a:pPr>
            <a:r>
              <a:t/>
            </a:r>
            <a:endParaRPr b="1" sz="1100"/>
          </a:p>
          <a:p>
            <a:pPr indent="0" lvl="0" marL="0" rtl="0" algn="l">
              <a:lnSpc>
                <a:spcPct val="100000"/>
              </a:lnSpc>
              <a:spcBef>
                <a:spcPts val="0"/>
              </a:spcBef>
              <a:spcAft>
                <a:spcPts val="0"/>
              </a:spcAft>
              <a:buClr>
                <a:schemeClr val="dk1"/>
              </a:buClr>
              <a:buSzPts val="1100"/>
              <a:buFont typeface="Arial"/>
              <a:buNone/>
            </a:pPr>
            <a:r>
              <a:rPr b="1" lang="en" sz="1500">
                <a:solidFill>
                  <a:srgbClr val="A61C00"/>
                </a:solidFill>
              </a:rPr>
              <a:t>Pradhan Mantri Gram Sadak Yojana</a:t>
            </a:r>
            <a:endParaRPr b="1" sz="1500">
              <a:solidFill>
                <a:srgbClr val="A61C00"/>
              </a:solidFill>
            </a:endParaRPr>
          </a:p>
          <a:p>
            <a:pPr indent="0" lvl="0" marL="0" rtl="0" algn="l">
              <a:lnSpc>
                <a:spcPct val="100000"/>
              </a:lnSpc>
              <a:spcBef>
                <a:spcPts val="0"/>
              </a:spcBef>
              <a:spcAft>
                <a:spcPts val="0"/>
              </a:spcAft>
              <a:buClr>
                <a:schemeClr val="dk1"/>
              </a:buClr>
              <a:buSzPts val="1100"/>
              <a:buFont typeface="Arial"/>
              <a:buNone/>
            </a:pPr>
            <a:r>
              <a:rPr i="1" lang="en" sz="1100">
                <a:solidFill>
                  <a:srgbClr val="981C1F"/>
                </a:solidFill>
                <a:highlight>
                  <a:srgbClr val="FFFFFF"/>
                </a:highlight>
              </a:rPr>
              <a:t>Nationwide program to provide good all-weather road connectivity to unconnected villages</a:t>
            </a:r>
            <a:endParaRPr b="1" i="1" sz="1100">
              <a:solidFill>
                <a:srgbClr val="981C1F"/>
              </a:solidFill>
            </a:endParaRPr>
          </a:p>
          <a:p>
            <a:pPr indent="0" lvl="0" marL="0" rtl="0" algn="l">
              <a:lnSpc>
                <a:spcPct val="100000"/>
              </a:lnSpc>
              <a:spcBef>
                <a:spcPts val="0"/>
              </a:spcBef>
              <a:spcAft>
                <a:spcPts val="0"/>
              </a:spcAft>
              <a:buClr>
                <a:schemeClr val="dk1"/>
              </a:buClr>
              <a:buSzPts val="1100"/>
              <a:buFont typeface="Arial"/>
              <a:buNone/>
            </a:pPr>
            <a:r>
              <a:rPr b="1" lang="en" sz="1100"/>
              <a:t>INR 19,000 crores (~US 2 billion)</a:t>
            </a:r>
            <a:endParaRPr b="1" sz="1100"/>
          </a:p>
          <a:p>
            <a:pPr indent="0" lvl="0" marL="0" rtl="0" algn="l">
              <a:lnSpc>
                <a:spcPct val="100000"/>
              </a:lnSpc>
              <a:spcBef>
                <a:spcPts val="0"/>
              </a:spcBef>
              <a:spcAft>
                <a:spcPts val="0"/>
              </a:spcAft>
              <a:buNone/>
            </a:pPr>
            <a:r>
              <a:t/>
            </a:r>
            <a:endParaRPr b="1"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None/>
            </a:pPr>
            <a:r>
              <a:t/>
            </a:r>
            <a:endParaRPr sz="1100"/>
          </a:p>
        </p:txBody>
      </p:sp>
      <p:sp>
        <p:nvSpPr>
          <p:cNvPr id="307" name="Google Shape;307;p32"/>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 Allocation to Existing Schemes</a:t>
            </a:r>
            <a:r>
              <a:rPr lang="en" sz="2600"/>
              <a:t>: </a:t>
            </a:r>
            <a:r>
              <a:rPr lang="en" sz="2600"/>
              <a:t>2022-23</a:t>
            </a:r>
            <a:endParaRPr sz="2600"/>
          </a:p>
        </p:txBody>
      </p:sp>
      <p:pic>
        <p:nvPicPr>
          <p:cNvPr id="308" name="Google Shape;308;p32"/>
          <p:cNvPicPr preferRelativeResize="0"/>
          <p:nvPr/>
        </p:nvPicPr>
        <p:blipFill>
          <a:blip r:embed="rId3">
            <a:alphaModFix/>
          </a:blip>
          <a:stretch>
            <a:fillRect/>
          </a:stretch>
        </p:blipFill>
        <p:spPr>
          <a:xfrm>
            <a:off x="6761650" y="3466594"/>
            <a:ext cx="2321825" cy="1547875"/>
          </a:xfrm>
          <a:prstGeom prst="rect">
            <a:avLst/>
          </a:prstGeom>
          <a:noFill/>
          <a:ln>
            <a:noFill/>
          </a:ln>
        </p:spPr>
      </p:pic>
      <p:sp>
        <p:nvSpPr>
          <p:cNvPr id="309" name="Google Shape;309;p32"/>
          <p:cNvSpPr txBox="1"/>
          <p:nvPr>
            <p:ph idx="1" type="body"/>
          </p:nvPr>
        </p:nvSpPr>
        <p:spPr>
          <a:xfrm>
            <a:off x="4459975" y="904075"/>
            <a:ext cx="4506600" cy="3849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rgbClr val="981C1F"/>
                </a:solidFill>
              </a:rPr>
              <a:t>Pradhan Mantri Kisan Samman Nidhi</a:t>
            </a:r>
            <a:endParaRPr b="1" sz="1500">
              <a:solidFill>
                <a:srgbClr val="981C1F"/>
              </a:solidFill>
            </a:endParaRPr>
          </a:p>
          <a:p>
            <a:pPr indent="0" lvl="0" marL="0" rtl="0" algn="l">
              <a:lnSpc>
                <a:spcPct val="100000"/>
              </a:lnSpc>
              <a:spcBef>
                <a:spcPts val="0"/>
              </a:spcBef>
              <a:spcAft>
                <a:spcPts val="0"/>
              </a:spcAft>
              <a:buClr>
                <a:schemeClr val="dk1"/>
              </a:buClr>
              <a:buSzPts val="1100"/>
              <a:buFont typeface="Arial"/>
              <a:buNone/>
            </a:pPr>
            <a:r>
              <a:rPr i="1" lang="en" sz="1100">
                <a:solidFill>
                  <a:srgbClr val="981C1F"/>
                </a:solidFill>
                <a:highlight>
                  <a:srgbClr val="FFFFFF"/>
                </a:highlight>
              </a:rPr>
              <a:t>This government scheme allows all small and marginal farmers to avail upto INR 6,000 (US$ 80) per year as minimum income support</a:t>
            </a:r>
            <a:endParaRPr b="1" i="1" sz="1100">
              <a:solidFill>
                <a:srgbClr val="981C1F"/>
              </a:solidFill>
            </a:endParaRPr>
          </a:p>
          <a:p>
            <a:pPr indent="0" lvl="0" marL="0" rtl="0" algn="l">
              <a:lnSpc>
                <a:spcPct val="100000"/>
              </a:lnSpc>
              <a:spcBef>
                <a:spcPts val="0"/>
              </a:spcBef>
              <a:spcAft>
                <a:spcPts val="0"/>
              </a:spcAft>
              <a:buClr>
                <a:schemeClr val="dk1"/>
              </a:buClr>
              <a:buSzPts val="1100"/>
              <a:buFont typeface="Arial"/>
              <a:buNone/>
            </a:pPr>
            <a:r>
              <a:rPr b="1" lang="en" sz="1100"/>
              <a:t>INR 68,000 crores (~US 9 billion)</a:t>
            </a:r>
            <a:endParaRPr b="1"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None/>
            </a:pPr>
            <a:r>
              <a:rPr b="1" lang="en" sz="1500">
                <a:solidFill>
                  <a:srgbClr val="A61C00"/>
                </a:solidFill>
              </a:rPr>
              <a:t>Aatmanirbhar Bharat Rojgar Yojana </a:t>
            </a:r>
            <a:endParaRPr b="1" sz="1500">
              <a:solidFill>
                <a:srgbClr val="A61C00"/>
              </a:solidFill>
            </a:endParaRPr>
          </a:p>
          <a:p>
            <a:pPr indent="0" lvl="0" marL="0" rtl="0" algn="l">
              <a:lnSpc>
                <a:spcPct val="100000"/>
              </a:lnSpc>
              <a:spcBef>
                <a:spcPts val="0"/>
              </a:spcBef>
              <a:spcAft>
                <a:spcPts val="0"/>
              </a:spcAft>
              <a:buClr>
                <a:schemeClr val="dk1"/>
              </a:buClr>
              <a:buSzPts val="1100"/>
              <a:buFont typeface="Arial"/>
              <a:buNone/>
            </a:pPr>
            <a:r>
              <a:rPr i="1" lang="en" sz="1100">
                <a:solidFill>
                  <a:srgbClr val="981C1F"/>
                </a:solidFill>
                <a:highlight>
                  <a:srgbClr val="FFFFFF"/>
                </a:highlight>
              </a:rPr>
              <a:t>A scheme designed to incentivize the creation of new employment</a:t>
            </a:r>
            <a:endParaRPr b="1" i="1" sz="1100">
              <a:solidFill>
                <a:srgbClr val="981C1F"/>
              </a:solidFill>
            </a:endParaRPr>
          </a:p>
          <a:p>
            <a:pPr indent="0" lvl="0" marL="0" rtl="0" algn="l">
              <a:lnSpc>
                <a:spcPct val="100000"/>
              </a:lnSpc>
              <a:spcBef>
                <a:spcPts val="0"/>
              </a:spcBef>
              <a:spcAft>
                <a:spcPts val="0"/>
              </a:spcAft>
              <a:buClr>
                <a:schemeClr val="dk1"/>
              </a:buClr>
              <a:buSzPts val="1100"/>
              <a:buFont typeface="Arial"/>
              <a:buNone/>
            </a:pPr>
            <a:r>
              <a:rPr b="1" lang="en" sz="1100"/>
              <a:t>INR 6,400 crore (~US$ 855 million)</a:t>
            </a:r>
            <a:endParaRPr b="1"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None/>
            </a:pPr>
            <a:r>
              <a:rPr b="1" lang="en" sz="1500">
                <a:solidFill>
                  <a:srgbClr val="A61C00"/>
                </a:solidFill>
              </a:rPr>
              <a:t>Pradhan Mantri Swasthya Suraksha Yojana</a:t>
            </a:r>
            <a:endParaRPr b="1" sz="1500">
              <a:solidFill>
                <a:srgbClr val="A61C00"/>
              </a:solidFill>
            </a:endParaRPr>
          </a:p>
          <a:p>
            <a:pPr indent="0" lvl="0" marL="0" rtl="0" algn="l">
              <a:lnSpc>
                <a:spcPct val="100000"/>
              </a:lnSpc>
              <a:spcBef>
                <a:spcPts val="0"/>
              </a:spcBef>
              <a:spcAft>
                <a:spcPts val="0"/>
              </a:spcAft>
              <a:buClr>
                <a:schemeClr val="dk1"/>
              </a:buClr>
              <a:buSzPts val="1100"/>
              <a:buFont typeface="Arial"/>
              <a:buNone/>
            </a:pPr>
            <a:r>
              <a:rPr i="1" lang="en" sz="1100">
                <a:solidFill>
                  <a:srgbClr val="981C1F"/>
                </a:solidFill>
                <a:highlight>
                  <a:srgbClr val="FFFFFF"/>
                </a:highlight>
              </a:rPr>
              <a:t>Program aimed at correcting regional imbalances in the availability of affordable and reliable tertiary healthcare services and also to augment facilities for quality medical education in the country</a:t>
            </a:r>
            <a:endParaRPr i="1" sz="1100">
              <a:solidFill>
                <a:srgbClr val="981C1F"/>
              </a:solidFill>
            </a:endParaRPr>
          </a:p>
          <a:p>
            <a:pPr indent="0" lvl="0" marL="0" rtl="0" algn="l">
              <a:lnSpc>
                <a:spcPct val="100000"/>
              </a:lnSpc>
              <a:spcBef>
                <a:spcPts val="0"/>
              </a:spcBef>
              <a:spcAft>
                <a:spcPts val="0"/>
              </a:spcAft>
              <a:buClr>
                <a:schemeClr val="dk1"/>
              </a:buClr>
              <a:buSzPts val="1100"/>
              <a:buFont typeface="Arial"/>
              <a:buNone/>
            </a:pPr>
            <a:r>
              <a:rPr b="1" lang="en" sz="1100"/>
              <a:t>INR 10,000 crore (~US 1.3 billion)</a:t>
            </a:r>
            <a:endParaRPr b="1"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None/>
            </a:pPr>
            <a:r>
              <a:t/>
            </a:r>
            <a:endParaRPr b="1" sz="1500">
              <a:solidFill>
                <a:srgbClr val="A61C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3"/>
          <p:cNvSpPr txBox="1"/>
          <p:nvPr/>
        </p:nvSpPr>
        <p:spPr>
          <a:xfrm>
            <a:off x="1771225" y="1412300"/>
            <a:ext cx="6441300" cy="14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400">
                <a:solidFill>
                  <a:srgbClr val="A61C00"/>
                </a:solidFill>
                <a:latin typeface="Roboto Thin"/>
                <a:ea typeface="Roboto Thin"/>
                <a:cs typeface="Roboto Thin"/>
                <a:sym typeface="Roboto Thin"/>
              </a:rPr>
              <a:t>Thank You</a:t>
            </a:r>
            <a:endParaRPr sz="8400">
              <a:solidFill>
                <a:srgbClr val="A61C00"/>
              </a:solidFill>
              <a:latin typeface="Roboto Thin"/>
              <a:ea typeface="Roboto Thin"/>
              <a:cs typeface="Roboto Thin"/>
              <a:sym typeface="Roboto Thin"/>
            </a:endParaRPr>
          </a:p>
        </p:txBody>
      </p:sp>
      <p:pic>
        <p:nvPicPr>
          <p:cNvPr id="315" name="Google Shape;315;p33"/>
          <p:cNvPicPr preferRelativeResize="0"/>
          <p:nvPr/>
        </p:nvPicPr>
        <p:blipFill rotWithShape="1">
          <a:blip r:embed="rId3">
            <a:alphaModFix/>
          </a:blip>
          <a:srcRect b="0" l="9" r="9" t="0"/>
          <a:stretch/>
        </p:blipFill>
        <p:spPr>
          <a:xfrm>
            <a:off x="2938273" y="2798925"/>
            <a:ext cx="2311501" cy="523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0"/>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Highlights of the Budget</a:t>
            </a:r>
            <a:endParaRPr/>
          </a:p>
        </p:txBody>
      </p:sp>
      <p:sp>
        <p:nvSpPr>
          <p:cNvPr id="69" name="Google Shape;69;p10"/>
          <p:cNvSpPr txBox="1"/>
          <p:nvPr/>
        </p:nvSpPr>
        <p:spPr>
          <a:xfrm>
            <a:off x="416325" y="1056600"/>
            <a:ext cx="2567400" cy="75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solidFill>
                  <a:srgbClr val="434343"/>
                </a:solidFill>
                <a:latin typeface="Roboto"/>
                <a:ea typeface="Roboto"/>
                <a:cs typeface="Roboto"/>
                <a:sym typeface="Roboto"/>
              </a:rPr>
              <a:t>India’s economic growth is estimated at </a:t>
            </a:r>
            <a:r>
              <a:rPr b="1" lang="en" sz="1200">
                <a:solidFill>
                  <a:srgbClr val="981C1F"/>
                </a:solidFill>
                <a:latin typeface="Roboto"/>
                <a:ea typeface="Roboto"/>
                <a:cs typeface="Roboto"/>
                <a:sym typeface="Roboto"/>
              </a:rPr>
              <a:t>9.2% </a:t>
            </a:r>
            <a:r>
              <a:rPr lang="en" sz="1200">
                <a:solidFill>
                  <a:srgbClr val="434343"/>
                </a:solidFill>
                <a:latin typeface="Roboto"/>
                <a:ea typeface="Roboto"/>
                <a:cs typeface="Roboto"/>
                <a:sym typeface="Roboto"/>
              </a:rPr>
              <a:t>to be the highest among all large economies</a:t>
            </a:r>
            <a:endParaRPr sz="1200">
              <a:solidFill>
                <a:srgbClr val="434343"/>
              </a:solidFill>
              <a:latin typeface="Roboto"/>
              <a:ea typeface="Roboto"/>
              <a:cs typeface="Roboto"/>
              <a:sym typeface="Roboto"/>
            </a:endParaRPr>
          </a:p>
        </p:txBody>
      </p:sp>
      <p:sp>
        <p:nvSpPr>
          <p:cNvPr id="70" name="Google Shape;70;p10"/>
          <p:cNvSpPr txBox="1"/>
          <p:nvPr/>
        </p:nvSpPr>
        <p:spPr>
          <a:xfrm>
            <a:off x="3321074" y="1056600"/>
            <a:ext cx="25674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200">
                <a:solidFill>
                  <a:srgbClr val="981C1F"/>
                </a:solidFill>
                <a:latin typeface="Roboto"/>
                <a:ea typeface="Roboto"/>
                <a:cs typeface="Roboto"/>
                <a:sym typeface="Roboto"/>
              </a:rPr>
              <a:t>60 lakh (6 million) new jobs</a:t>
            </a:r>
            <a:r>
              <a:rPr lang="en" sz="1200">
                <a:solidFill>
                  <a:srgbClr val="434343"/>
                </a:solidFill>
                <a:latin typeface="Roboto"/>
                <a:ea typeface="Roboto"/>
                <a:cs typeface="Roboto"/>
                <a:sym typeface="Roboto"/>
              </a:rPr>
              <a:t> to be created under the productivity linked incentive scheme in 14 sectors</a:t>
            </a:r>
            <a:endParaRPr sz="1200">
              <a:solidFill>
                <a:srgbClr val="434343"/>
              </a:solidFill>
              <a:latin typeface="Roboto"/>
              <a:ea typeface="Roboto"/>
              <a:cs typeface="Roboto"/>
              <a:sym typeface="Roboto"/>
            </a:endParaRPr>
          </a:p>
        </p:txBody>
      </p:sp>
      <p:sp>
        <p:nvSpPr>
          <p:cNvPr id="71" name="Google Shape;71;p10"/>
          <p:cNvSpPr txBox="1"/>
          <p:nvPr/>
        </p:nvSpPr>
        <p:spPr>
          <a:xfrm>
            <a:off x="416325" y="1985925"/>
            <a:ext cx="2636700" cy="10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981C1F"/>
                </a:solidFill>
                <a:latin typeface="Roboto"/>
                <a:ea typeface="Roboto"/>
                <a:cs typeface="Roboto"/>
                <a:sym typeface="Roboto"/>
              </a:rPr>
              <a:t>The outlay for capital expenditure stepped up sharply by 35.4% to INR 7.50 lakh crore (~US$ 106 billion)</a:t>
            </a:r>
            <a:r>
              <a:rPr lang="en" sz="1200">
                <a:solidFill>
                  <a:srgbClr val="434343"/>
                </a:solidFill>
                <a:latin typeface="Roboto"/>
                <a:ea typeface="Roboto"/>
                <a:cs typeface="Roboto"/>
                <a:sym typeface="Roboto"/>
              </a:rPr>
              <a:t> in 2022-23 from </a:t>
            </a:r>
            <a:r>
              <a:rPr lang="en" sz="1200">
                <a:solidFill>
                  <a:schemeClr val="dk2"/>
                </a:solidFill>
                <a:latin typeface="Roboto"/>
                <a:ea typeface="Roboto"/>
                <a:cs typeface="Roboto"/>
                <a:sym typeface="Roboto"/>
              </a:rPr>
              <a:t>INR 5.54 </a:t>
            </a:r>
            <a:r>
              <a:rPr lang="en" sz="1200">
                <a:solidFill>
                  <a:schemeClr val="dk2"/>
                </a:solidFill>
                <a:latin typeface="Roboto"/>
                <a:ea typeface="Roboto"/>
                <a:cs typeface="Roboto"/>
                <a:sym typeface="Roboto"/>
              </a:rPr>
              <a:t>lakh</a:t>
            </a:r>
            <a:r>
              <a:rPr lang="en" sz="1200">
                <a:solidFill>
                  <a:schemeClr val="dk2"/>
                </a:solidFill>
                <a:latin typeface="Roboto"/>
                <a:ea typeface="Roboto"/>
                <a:cs typeface="Roboto"/>
                <a:sym typeface="Roboto"/>
              </a:rPr>
              <a:t> crore (~US$ 80 billion)</a:t>
            </a:r>
            <a:r>
              <a:rPr lang="en" sz="1200">
                <a:solidFill>
                  <a:schemeClr val="dk1"/>
                </a:solidFill>
                <a:latin typeface="Roboto"/>
                <a:ea typeface="Roboto"/>
                <a:cs typeface="Roboto"/>
                <a:sym typeface="Roboto"/>
              </a:rPr>
              <a:t> </a:t>
            </a:r>
            <a:r>
              <a:rPr lang="en" sz="1200">
                <a:solidFill>
                  <a:srgbClr val="434343"/>
                </a:solidFill>
                <a:latin typeface="Roboto"/>
                <a:ea typeface="Roboto"/>
                <a:cs typeface="Roboto"/>
                <a:sym typeface="Roboto"/>
              </a:rPr>
              <a:t>in the current year.</a:t>
            </a:r>
            <a:endParaRPr sz="1200">
              <a:solidFill>
                <a:srgbClr val="434343"/>
              </a:solidFill>
              <a:latin typeface="Roboto"/>
              <a:ea typeface="Roboto"/>
              <a:cs typeface="Roboto"/>
              <a:sym typeface="Roboto"/>
            </a:endParaRPr>
          </a:p>
          <a:p>
            <a:pPr indent="0" lvl="0" marL="0" rtl="0" algn="l">
              <a:spcBef>
                <a:spcPts val="0"/>
              </a:spcBef>
              <a:spcAft>
                <a:spcPts val="0"/>
              </a:spcAft>
              <a:buNone/>
            </a:pPr>
            <a:r>
              <a:t/>
            </a:r>
            <a:endParaRPr sz="1200">
              <a:solidFill>
                <a:srgbClr val="434343"/>
              </a:solidFill>
              <a:latin typeface="Roboto"/>
              <a:ea typeface="Roboto"/>
              <a:cs typeface="Roboto"/>
              <a:sym typeface="Roboto"/>
            </a:endParaRPr>
          </a:p>
        </p:txBody>
      </p:sp>
      <p:sp>
        <p:nvSpPr>
          <p:cNvPr id="72" name="Google Shape;72;p10"/>
          <p:cNvSpPr txBox="1"/>
          <p:nvPr/>
        </p:nvSpPr>
        <p:spPr>
          <a:xfrm>
            <a:off x="3321074" y="1985925"/>
            <a:ext cx="2245800" cy="98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solidFill>
                  <a:srgbClr val="434343"/>
                </a:solidFill>
                <a:latin typeface="Roboto"/>
                <a:ea typeface="Roboto"/>
                <a:cs typeface="Roboto"/>
                <a:sym typeface="Roboto"/>
              </a:rPr>
              <a:t>The outlay in 2022-23 to be </a:t>
            </a:r>
            <a:r>
              <a:rPr b="1" lang="en" sz="1200">
                <a:solidFill>
                  <a:srgbClr val="981C1F"/>
                </a:solidFill>
                <a:latin typeface="Roboto"/>
                <a:ea typeface="Roboto"/>
                <a:cs typeface="Roboto"/>
                <a:sym typeface="Roboto"/>
              </a:rPr>
              <a:t>2.9% of GDP</a:t>
            </a:r>
            <a:endParaRPr sz="1200">
              <a:solidFill>
                <a:srgbClr val="434343"/>
              </a:solidFill>
              <a:latin typeface="Roboto"/>
              <a:ea typeface="Roboto"/>
              <a:cs typeface="Roboto"/>
              <a:sym typeface="Roboto"/>
            </a:endParaRPr>
          </a:p>
        </p:txBody>
      </p:sp>
      <p:sp>
        <p:nvSpPr>
          <p:cNvPr id="73" name="Google Shape;73;p10"/>
          <p:cNvSpPr txBox="1"/>
          <p:nvPr/>
        </p:nvSpPr>
        <p:spPr>
          <a:xfrm>
            <a:off x="416325" y="3468075"/>
            <a:ext cx="2636700" cy="86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200">
                <a:solidFill>
                  <a:srgbClr val="981C1F"/>
                </a:solidFill>
                <a:latin typeface="Roboto"/>
                <a:ea typeface="Roboto"/>
                <a:cs typeface="Roboto"/>
                <a:sym typeface="Roboto"/>
              </a:rPr>
              <a:t>Effective Capital Expenditure</a:t>
            </a:r>
            <a:r>
              <a:rPr lang="en" sz="1200">
                <a:solidFill>
                  <a:srgbClr val="434343"/>
                </a:solidFill>
                <a:latin typeface="Roboto"/>
                <a:ea typeface="Roboto"/>
                <a:cs typeface="Roboto"/>
                <a:sym typeface="Roboto"/>
              </a:rPr>
              <a:t> of Central Government estimated at </a:t>
            </a:r>
            <a:r>
              <a:rPr b="1" lang="en" sz="1200">
                <a:solidFill>
                  <a:srgbClr val="981C1F"/>
                </a:solidFill>
                <a:latin typeface="Roboto"/>
                <a:ea typeface="Roboto"/>
                <a:cs typeface="Roboto"/>
                <a:sym typeface="Roboto"/>
              </a:rPr>
              <a:t>INR 10.68 lakh crore (US$ 147 billion) in 2022-23</a:t>
            </a:r>
            <a:r>
              <a:rPr lang="en" sz="1200">
                <a:solidFill>
                  <a:srgbClr val="434343"/>
                </a:solidFill>
                <a:latin typeface="Roboto"/>
                <a:ea typeface="Roboto"/>
                <a:cs typeface="Roboto"/>
                <a:sym typeface="Roboto"/>
              </a:rPr>
              <a:t>, which is about</a:t>
            </a:r>
            <a:r>
              <a:rPr b="1" lang="en" sz="1200">
                <a:solidFill>
                  <a:srgbClr val="981C1F"/>
                </a:solidFill>
                <a:latin typeface="Roboto"/>
                <a:ea typeface="Roboto"/>
                <a:cs typeface="Roboto"/>
                <a:sym typeface="Roboto"/>
              </a:rPr>
              <a:t> 4.1% of GDP.</a:t>
            </a:r>
            <a:endParaRPr sz="1200">
              <a:solidFill>
                <a:srgbClr val="434343"/>
              </a:solidFill>
              <a:latin typeface="Roboto"/>
              <a:ea typeface="Roboto"/>
              <a:cs typeface="Roboto"/>
              <a:sym typeface="Roboto"/>
            </a:endParaRPr>
          </a:p>
        </p:txBody>
      </p:sp>
      <p:sp>
        <p:nvSpPr>
          <p:cNvPr id="74" name="Google Shape;74;p10"/>
          <p:cNvSpPr txBox="1"/>
          <p:nvPr/>
        </p:nvSpPr>
        <p:spPr>
          <a:xfrm>
            <a:off x="3321074" y="3468075"/>
            <a:ext cx="2567400" cy="68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solidFill>
                  <a:srgbClr val="434343"/>
                </a:solidFill>
                <a:latin typeface="Roboto"/>
                <a:ea typeface="Roboto"/>
                <a:cs typeface="Roboto"/>
                <a:sym typeface="Roboto"/>
              </a:rPr>
              <a:t>PLI Schemes have the potential to create an additional production of </a:t>
            </a:r>
            <a:r>
              <a:rPr b="1" lang="en" sz="1200">
                <a:solidFill>
                  <a:srgbClr val="981C1F"/>
                </a:solidFill>
                <a:latin typeface="Roboto"/>
                <a:ea typeface="Roboto"/>
                <a:cs typeface="Roboto"/>
                <a:sym typeface="Roboto"/>
              </a:rPr>
              <a:t>INR 30 lakh crore (~US$ 401 billion)</a:t>
            </a:r>
            <a:endParaRPr sz="1200">
              <a:solidFill>
                <a:srgbClr val="434343"/>
              </a:solidFill>
              <a:latin typeface="Roboto"/>
              <a:ea typeface="Roboto"/>
              <a:cs typeface="Roboto"/>
              <a:sym typeface="Roboto"/>
            </a:endParaRPr>
          </a:p>
        </p:txBody>
      </p:sp>
      <p:cxnSp>
        <p:nvCxnSpPr>
          <p:cNvPr id="75" name="Google Shape;75;p10"/>
          <p:cNvCxnSpPr/>
          <p:nvPr/>
        </p:nvCxnSpPr>
        <p:spPr>
          <a:xfrm>
            <a:off x="529075" y="3436900"/>
            <a:ext cx="5391300" cy="0"/>
          </a:xfrm>
          <a:prstGeom prst="straightConnector1">
            <a:avLst/>
          </a:prstGeom>
          <a:noFill/>
          <a:ln cap="flat" cmpd="sng" w="9525">
            <a:solidFill>
              <a:srgbClr val="666666"/>
            </a:solidFill>
            <a:prstDash val="dot"/>
            <a:round/>
            <a:headEnd len="med" w="med" type="none"/>
            <a:tailEnd len="med" w="med" type="none"/>
          </a:ln>
        </p:spPr>
      </p:cxnSp>
      <p:cxnSp>
        <p:nvCxnSpPr>
          <p:cNvPr id="76" name="Google Shape;76;p10"/>
          <p:cNvCxnSpPr/>
          <p:nvPr/>
        </p:nvCxnSpPr>
        <p:spPr>
          <a:xfrm>
            <a:off x="529075" y="1969200"/>
            <a:ext cx="5412300" cy="0"/>
          </a:xfrm>
          <a:prstGeom prst="straightConnector1">
            <a:avLst/>
          </a:prstGeom>
          <a:noFill/>
          <a:ln cap="flat" cmpd="sng" w="9525">
            <a:solidFill>
              <a:srgbClr val="666666"/>
            </a:solidFill>
            <a:prstDash val="dot"/>
            <a:round/>
            <a:headEnd len="med" w="med" type="none"/>
            <a:tailEnd len="med" w="med" type="none"/>
          </a:ln>
        </p:spPr>
      </p:cxnSp>
      <p:cxnSp>
        <p:nvCxnSpPr>
          <p:cNvPr id="77" name="Google Shape;77;p10"/>
          <p:cNvCxnSpPr/>
          <p:nvPr/>
        </p:nvCxnSpPr>
        <p:spPr>
          <a:xfrm>
            <a:off x="3068638" y="1181750"/>
            <a:ext cx="0" cy="3224700"/>
          </a:xfrm>
          <a:prstGeom prst="straightConnector1">
            <a:avLst/>
          </a:prstGeom>
          <a:noFill/>
          <a:ln cap="flat" cmpd="sng" w="9525">
            <a:solidFill>
              <a:srgbClr val="666666"/>
            </a:solidFill>
            <a:prstDash val="dot"/>
            <a:round/>
            <a:headEnd len="med" w="med" type="none"/>
            <a:tailEnd len="med" w="med" type="none"/>
          </a:ln>
        </p:spPr>
      </p:cxnSp>
      <p:sp>
        <p:nvSpPr>
          <p:cNvPr id="78" name="Google Shape;78;p10"/>
          <p:cNvSpPr/>
          <p:nvPr/>
        </p:nvSpPr>
        <p:spPr>
          <a:xfrm>
            <a:off x="416325" y="1181750"/>
            <a:ext cx="33000" cy="165600"/>
          </a:xfrm>
          <a:prstGeom prst="rect">
            <a:avLst/>
          </a:prstGeom>
          <a:solidFill>
            <a:srgbClr val="F58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0"/>
          <p:cNvSpPr/>
          <p:nvPr/>
        </p:nvSpPr>
        <p:spPr>
          <a:xfrm>
            <a:off x="416325" y="2128250"/>
            <a:ext cx="33000" cy="165600"/>
          </a:xfrm>
          <a:prstGeom prst="rect">
            <a:avLst/>
          </a:prstGeom>
          <a:solidFill>
            <a:srgbClr val="F58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0"/>
          <p:cNvSpPr/>
          <p:nvPr/>
        </p:nvSpPr>
        <p:spPr>
          <a:xfrm>
            <a:off x="416325" y="3609525"/>
            <a:ext cx="33000" cy="165600"/>
          </a:xfrm>
          <a:prstGeom prst="rect">
            <a:avLst/>
          </a:prstGeom>
          <a:solidFill>
            <a:srgbClr val="F58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p:nvPr/>
        </p:nvSpPr>
        <p:spPr>
          <a:xfrm>
            <a:off x="3321063" y="1181750"/>
            <a:ext cx="33000" cy="165600"/>
          </a:xfrm>
          <a:prstGeom prst="rect">
            <a:avLst/>
          </a:prstGeom>
          <a:solidFill>
            <a:srgbClr val="F58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0"/>
          <p:cNvSpPr/>
          <p:nvPr/>
        </p:nvSpPr>
        <p:spPr>
          <a:xfrm>
            <a:off x="3321063" y="2113275"/>
            <a:ext cx="33000" cy="165600"/>
          </a:xfrm>
          <a:prstGeom prst="rect">
            <a:avLst/>
          </a:prstGeom>
          <a:solidFill>
            <a:srgbClr val="F58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0"/>
          <p:cNvSpPr/>
          <p:nvPr/>
        </p:nvSpPr>
        <p:spPr>
          <a:xfrm>
            <a:off x="3321063" y="3609525"/>
            <a:ext cx="33000" cy="165600"/>
          </a:xfrm>
          <a:prstGeom prst="rect">
            <a:avLst/>
          </a:prstGeom>
          <a:solidFill>
            <a:srgbClr val="F58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 name="Google Shape;84;p10"/>
          <p:cNvPicPr preferRelativeResize="0"/>
          <p:nvPr/>
        </p:nvPicPr>
        <p:blipFill>
          <a:blip r:embed="rId3">
            <a:alphaModFix/>
          </a:blip>
          <a:stretch>
            <a:fillRect/>
          </a:stretch>
        </p:blipFill>
        <p:spPr>
          <a:xfrm>
            <a:off x="5993824" y="1957000"/>
            <a:ext cx="2950726" cy="2373567"/>
          </a:xfrm>
          <a:prstGeom prst="rect">
            <a:avLst/>
          </a:prstGeom>
          <a:noFill/>
          <a:ln>
            <a:noFill/>
          </a:ln>
        </p:spPr>
      </p:pic>
      <p:sp>
        <p:nvSpPr>
          <p:cNvPr id="85" name="Google Shape;85;p10"/>
          <p:cNvSpPr txBox="1"/>
          <p:nvPr/>
        </p:nvSpPr>
        <p:spPr>
          <a:xfrm>
            <a:off x="449325" y="4736950"/>
            <a:ext cx="233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1 USD = 74.7524 INR</a:t>
            </a:r>
            <a:endParaRPr sz="8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1"/>
          <p:cNvSpPr/>
          <p:nvPr/>
        </p:nvSpPr>
        <p:spPr>
          <a:xfrm>
            <a:off x="486125" y="1701423"/>
            <a:ext cx="3395100" cy="24948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txBox="1"/>
          <p:nvPr/>
        </p:nvSpPr>
        <p:spPr>
          <a:xfrm>
            <a:off x="697925" y="1912450"/>
            <a:ext cx="2971500" cy="2028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lang="en" sz="1200">
                <a:solidFill>
                  <a:srgbClr val="434343"/>
                </a:solidFill>
                <a:latin typeface="Roboto"/>
                <a:ea typeface="Roboto"/>
                <a:cs typeface="Roboto"/>
                <a:sym typeface="Roboto"/>
              </a:rPr>
              <a:t>PM Gatishakti</a:t>
            </a:r>
            <a:endParaRPr b="1" sz="1200">
              <a:solidFill>
                <a:srgbClr val="434343"/>
              </a:solidFill>
              <a:latin typeface="Roboto"/>
              <a:ea typeface="Roboto"/>
              <a:cs typeface="Roboto"/>
              <a:sym typeface="Roboto"/>
            </a:endParaRPr>
          </a:p>
          <a:p>
            <a:pPr indent="0" lvl="0" marL="0" marR="0" rtl="0" algn="l">
              <a:lnSpc>
                <a:spcPct val="115000"/>
              </a:lnSpc>
              <a:spcBef>
                <a:spcPts val="1000"/>
              </a:spcBef>
              <a:spcAft>
                <a:spcPts val="0"/>
              </a:spcAft>
              <a:buNone/>
            </a:pPr>
            <a:r>
              <a:rPr b="1" lang="en" sz="1200">
                <a:solidFill>
                  <a:srgbClr val="434343"/>
                </a:solidFill>
                <a:latin typeface="Roboto"/>
                <a:ea typeface="Roboto"/>
                <a:cs typeface="Roboto"/>
                <a:sym typeface="Roboto"/>
              </a:rPr>
              <a:t>Productivity Enhancement and Investment, Sunrise Opportunities, Energy Transition and Climate Action</a:t>
            </a:r>
            <a:endParaRPr b="1" sz="1200">
              <a:solidFill>
                <a:srgbClr val="434343"/>
              </a:solidFill>
              <a:latin typeface="Roboto"/>
              <a:ea typeface="Roboto"/>
              <a:cs typeface="Roboto"/>
              <a:sym typeface="Roboto"/>
            </a:endParaRPr>
          </a:p>
          <a:p>
            <a:pPr indent="0" lvl="0" marL="0" marR="0" rtl="0" algn="l">
              <a:lnSpc>
                <a:spcPct val="115000"/>
              </a:lnSpc>
              <a:spcBef>
                <a:spcPts val="1000"/>
              </a:spcBef>
              <a:spcAft>
                <a:spcPts val="0"/>
              </a:spcAft>
              <a:buNone/>
            </a:pPr>
            <a:r>
              <a:rPr b="1" lang="en" sz="1200">
                <a:solidFill>
                  <a:srgbClr val="434343"/>
                </a:solidFill>
                <a:latin typeface="Roboto"/>
                <a:ea typeface="Roboto"/>
                <a:cs typeface="Roboto"/>
                <a:sym typeface="Roboto"/>
              </a:rPr>
              <a:t>Inclusive Development for Aspirational India</a:t>
            </a:r>
            <a:endParaRPr b="1" sz="1200">
              <a:solidFill>
                <a:srgbClr val="434343"/>
              </a:solidFill>
              <a:latin typeface="Roboto"/>
              <a:ea typeface="Roboto"/>
              <a:cs typeface="Roboto"/>
              <a:sym typeface="Roboto"/>
            </a:endParaRPr>
          </a:p>
          <a:p>
            <a:pPr indent="0" lvl="0" marL="0" marR="0" rtl="0" algn="l">
              <a:lnSpc>
                <a:spcPct val="115000"/>
              </a:lnSpc>
              <a:spcBef>
                <a:spcPts val="1000"/>
              </a:spcBef>
              <a:spcAft>
                <a:spcPts val="1000"/>
              </a:spcAft>
              <a:buNone/>
            </a:pPr>
            <a:r>
              <a:rPr b="1" lang="en" sz="1200">
                <a:solidFill>
                  <a:srgbClr val="434343"/>
                </a:solidFill>
                <a:latin typeface="Roboto"/>
                <a:ea typeface="Roboto"/>
                <a:cs typeface="Roboto"/>
                <a:sym typeface="Roboto"/>
              </a:rPr>
              <a:t>Financing of Investments</a:t>
            </a:r>
            <a:endParaRPr b="1" sz="1200">
              <a:solidFill>
                <a:srgbClr val="434343"/>
              </a:solidFill>
              <a:latin typeface="Roboto"/>
              <a:ea typeface="Roboto"/>
              <a:cs typeface="Roboto"/>
              <a:sym typeface="Roboto"/>
            </a:endParaRPr>
          </a:p>
        </p:txBody>
      </p:sp>
      <p:sp>
        <p:nvSpPr>
          <p:cNvPr id="92" name="Google Shape;92;p11"/>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India@100 </a:t>
            </a:r>
            <a:endParaRPr/>
          </a:p>
        </p:txBody>
      </p:sp>
      <p:sp>
        <p:nvSpPr>
          <p:cNvPr id="93" name="Google Shape;93;p11"/>
          <p:cNvSpPr txBox="1"/>
          <p:nvPr>
            <p:ph idx="1" type="body"/>
          </p:nvPr>
        </p:nvSpPr>
        <p:spPr>
          <a:xfrm>
            <a:off x="378300" y="875725"/>
            <a:ext cx="5188500" cy="607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Entering </a:t>
            </a:r>
            <a:r>
              <a:rPr b="1" i="1" lang="en">
                <a:solidFill>
                  <a:srgbClr val="981C1F"/>
                </a:solidFill>
              </a:rPr>
              <a:t>Amrit Kaal</a:t>
            </a:r>
            <a:r>
              <a:rPr i="1" lang="en"/>
              <a:t> </a:t>
            </a:r>
            <a:r>
              <a:rPr lang="en"/>
              <a:t>- the 25 year-long lead up to </a:t>
            </a:r>
            <a:r>
              <a:rPr b="1" lang="en">
                <a:solidFill>
                  <a:srgbClr val="981C1F"/>
                </a:solidFill>
              </a:rPr>
              <a:t>India@100</a:t>
            </a:r>
            <a:r>
              <a:rPr lang="en"/>
              <a:t> -  the budget provides the impetus for growth along with four priorities</a:t>
            </a:r>
            <a:endParaRPr/>
          </a:p>
        </p:txBody>
      </p:sp>
      <p:cxnSp>
        <p:nvCxnSpPr>
          <p:cNvPr id="94" name="Google Shape;94;p11"/>
          <p:cNvCxnSpPr/>
          <p:nvPr/>
        </p:nvCxnSpPr>
        <p:spPr>
          <a:xfrm>
            <a:off x="799750" y="2258100"/>
            <a:ext cx="2422800" cy="0"/>
          </a:xfrm>
          <a:prstGeom prst="straightConnector1">
            <a:avLst/>
          </a:prstGeom>
          <a:noFill/>
          <a:ln cap="flat" cmpd="sng" w="19050">
            <a:solidFill>
              <a:srgbClr val="F58220"/>
            </a:solidFill>
            <a:prstDash val="solid"/>
            <a:round/>
            <a:headEnd len="med" w="med" type="none"/>
            <a:tailEnd len="med" w="med" type="none"/>
          </a:ln>
        </p:spPr>
      </p:cxnSp>
      <p:pic>
        <p:nvPicPr>
          <p:cNvPr id="95" name="Google Shape;95;p11"/>
          <p:cNvPicPr preferRelativeResize="0"/>
          <p:nvPr/>
        </p:nvPicPr>
        <p:blipFill rotWithShape="1">
          <a:blip r:embed="rId3">
            <a:alphaModFix/>
          </a:blip>
          <a:srcRect b="0" l="3540" r="0" t="0"/>
          <a:stretch/>
        </p:blipFill>
        <p:spPr>
          <a:xfrm>
            <a:off x="4233975" y="1651025"/>
            <a:ext cx="4910025" cy="2545200"/>
          </a:xfrm>
          <a:prstGeom prst="rect">
            <a:avLst/>
          </a:prstGeom>
          <a:noFill/>
          <a:ln>
            <a:noFill/>
          </a:ln>
        </p:spPr>
      </p:pic>
      <p:cxnSp>
        <p:nvCxnSpPr>
          <p:cNvPr id="96" name="Google Shape;96;p11"/>
          <p:cNvCxnSpPr/>
          <p:nvPr/>
        </p:nvCxnSpPr>
        <p:spPr>
          <a:xfrm>
            <a:off x="799750" y="3042150"/>
            <a:ext cx="2422800" cy="0"/>
          </a:xfrm>
          <a:prstGeom prst="straightConnector1">
            <a:avLst/>
          </a:prstGeom>
          <a:noFill/>
          <a:ln cap="flat" cmpd="sng" w="19050">
            <a:solidFill>
              <a:srgbClr val="F58220"/>
            </a:solidFill>
            <a:prstDash val="solid"/>
            <a:round/>
            <a:headEnd len="med" w="med" type="none"/>
            <a:tailEnd len="med" w="med" type="none"/>
          </a:ln>
        </p:spPr>
      </p:cxnSp>
      <p:cxnSp>
        <p:nvCxnSpPr>
          <p:cNvPr id="97" name="Google Shape;97;p11"/>
          <p:cNvCxnSpPr/>
          <p:nvPr/>
        </p:nvCxnSpPr>
        <p:spPr>
          <a:xfrm>
            <a:off x="799750" y="3583175"/>
            <a:ext cx="2422800" cy="0"/>
          </a:xfrm>
          <a:prstGeom prst="straightConnector1">
            <a:avLst/>
          </a:prstGeom>
          <a:noFill/>
          <a:ln cap="flat" cmpd="sng" w="19050">
            <a:solidFill>
              <a:srgbClr val="F58220"/>
            </a:solidFill>
            <a:prstDash val="solid"/>
            <a:round/>
            <a:headEnd len="med" w="med" type="none"/>
            <a:tailEnd len="med" w="med" type="none"/>
          </a:ln>
        </p:spPr>
      </p:cxnSp>
      <p:sp>
        <p:nvSpPr>
          <p:cNvPr id="98" name="Google Shape;98;p11"/>
          <p:cNvSpPr txBox="1"/>
          <p:nvPr>
            <p:ph idx="1" type="body"/>
          </p:nvPr>
        </p:nvSpPr>
        <p:spPr>
          <a:xfrm>
            <a:off x="378300" y="4270750"/>
            <a:ext cx="4482900" cy="607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The four pillars continue to build on the vision drawn in the Budget of 2021-22.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2"/>
          <p:cNvPicPr preferRelativeResize="0"/>
          <p:nvPr/>
        </p:nvPicPr>
        <p:blipFill>
          <a:blip r:embed="rId3">
            <a:alphaModFix/>
          </a:blip>
          <a:stretch>
            <a:fillRect/>
          </a:stretch>
        </p:blipFill>
        <p:spPr>
          <a:xfrm>
            <a:off x="0" y="1"/>
            <a:ext cx="9144024" cy="5143500"/>
          </a:xfrm>
          <a:prstGeom prst="rect">
            <a:avLst/>
          </a:prstGeom>
          <a:noFill/>
          <a:ln>
            <a:noFill/>
          </a:ln>
        </p:spPr>
      </p:pic>
      <p:sp>
        <p:nvSpPr>
          <p:cNvPr id="104" name="Google Shape;104;p12"/>
          <p:cNvSpPr txBox="1"/>
          <p:nvPr>
            <p:ph type="title"/>
          </p:nvPr>
        </p:nvSpPr>
        <p:spPr>
          <a:xfrm>
            <a:off x="433376" y="3815650"/>
            <a:ext cx="8917800" cy="8418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b="1" lang="en" sz="6000">
                <a:solidFill>
                  <a:srgbClr val="FFFFFF"/>
                </a:solidFill>
                <a:latin typeface="Calibri"/>
                <a:ea typeface="Calibri"/>
                <a:cs typeface="Calibri"/>
                <a:sym typeface="Calibri"/>
              </a:rPr>
              <a:t>PM Gatishakti</a:t>
            </a:r>
            <a:endParaRPr b="1" sz="6000">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3"/>
          <p:cNvSpPr/>
          <p:nvPr/>
        </p:nvSpPr>
        <p:spPr>
          <a:xfrm>
            <a:off x="3473425" y="909525"/>
            <a:ext cx="5358900" cy="15918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PM Gatishakti</a:t>
            </a:r>
            <a:endParaRPr/>
          </a:p>
        </p:txBody>
      </p:sp>
      <p:sp>
        <p:nvSpPr>
          <p:cNvPr id="111" name="Google Shape;111;p13"/>
          <p:cNvSpPr txBox="1"/>
          <p:nvPr>
            <p:ph idx="1" type="body"/>
          </p:nvPr>
        </p:nvSpPr>
        <p:spPr>
          <a:xfrm>
            <a:off x="311700" y="914900"/>
            <a:ext cx="2989200" cy="16569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The seven engines that drive PM Gatishakti are</a:t>
            </a:r>
            <a:r>
              <a:rPr b="1" lang="en">
                <a:solidFill>
                  <a:srgbClr val="981C1F"/>
                </a:solidFill>
              </a:rPr>
              <a:t> Roads, Railways, Airports, Ports, Mass Transport, Waterways and Logistics Infrastructure.</a:t>
            </a:r>
            <a:endParaRPr/>
          </a:p>
        </p:txBody>
      </p:sp>
      <p:sp>
        <p:nvSpPr>
          <p:cNvPr id="112" name="Google Shape;112;p13"/>
          <p:cNvSpPr txBox="1"/>
          <p:nvPr>
            <p:ph idx="1" type="body"/>
          </p:nvPr>
        </p:nvSpPr>
        <p:spPr>
          <a:xfrm>
            <a:off x="3575350" y="914900"/>
            <a:ext cx="5151300" cy="165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PM Gatishakti National Master Plan: </a:t>
            </a:r>
            <a:endParaRPr b="1"/>
          </a:p>
          <a:p>
            <a:pPr indent="0" lvl="0" marL="0" rtl="0" algn="l">
              <a:spcBef>
                <a:spcPts val="1000"/>
              </a:spcBef>
              <a:spcAft>
                <a:spcPts val="0"/>
              </a:spcAft>
              <a:buNone/>
            </a:pPr>
            <a:r>
              <a:rPr lang="en"/>
              <a:t>This will encompass the seven engines for economic transformation, seamless multimodal connectivity and logistics efficiency. </a:t>
            </a:r>
            <a:endParaRPr/>
          </a:p>
          <a:p>
            <a:pPr indent="0" lvl="0" marL="0" rtl="0" algn="l">
              <a:spcBef>
                <a:spcPts val="1000"/>
              </a:spcBef>
              <a:spcAft>
                <a:spcPts val="0"/>
              </a:spcAft>
              <a:buNone/>
            </a:pPr>
            <a:r>
              <a:rPr lang="en"/>
              <a:t>The projects pertaining to these 7 engines in the National Infrastructure Pipeline will be aligned with the PM Gatishakti framework.</a:t>
            </a:r>
            <a:endParaRPr/>
          </a:p>
          <a:p>
            <a:pPr indent="0" lvl="0" marL="0" rtl="0" algn="l">
              <a:spcBef>
                <a:spcPts val="1000"/>
              </a:spcBef>
              <a:spcAft>
                <a:spcPts val="0"/>
              </a:spcAft>
              <a:buNone/>
            </a:pPr>
            <a:r>
              <a:t/>
            </a:r>
            <a:endParaRPr/>
          </a:p>
          <a:p>
            <a:pPr indent="0" lvl="0" marL="0" rtl="0" algn="l">
              <a:spcBef>
                <a:spcPts val="1000"/>
              </a:spcBef>
              <a:spcAft>
                <a:spcPts val="1000"/>
              </a:spcAft>
              <a:buNone/>
            </a:pPr>
            <a:r>
              <a:t/>
            </a:r>
            <a:endParaRPr/>
          </a:p>
        </p:txBody>
      </p:sp>
      <p:cxnSp>
        <p:nvCxnSpPr>
          <p:cNvPr id="113" name="Google Shape;113;p13"/>
          <p:cNvCxnSpPr/>
          <p:nvPr/>
        </p:nvCxnSpPr>
        <p:spPr>
          <a:xfrm>
            <a:off x="3685125" y="1811175"/>
            <a:ext cx="4563300" cy="0"/>
          </a:xfrm>
          <a:prstGeom prst="straightConnector1">
            <a:avLst/>
          </a:prstGeom>
          <a:noFill/>
          <a:ln cap="flat" cmpd="sng" w="19050">
            <a:solidFill>
              <a:srgbClr val="3C78D8"/>
            </a:solidFill>
            <a:prstDash val="solid"/>
            <a:round/>
            <a:headEnd len="med" w="med" type="none"/>
            <a:tailEnd len="med" w="med" type="none"/>
          </a:ln>
        </p:spPr>
      </p:cxnSp>
      <p:pic>
        <p:nvPicPr>
          <p:cNvPr id="114" name="Google Shape;114;p13"/>
          <p:cNvPicPr preferRelativeResize="0"/>
          <p:nvPr/>
        </p:nvPicPr>
        <p:blipFill rotWithShape="1">
          <a:blip r:embed="rId3">
            <a:alphaModFix/>
          </a:blip>
          <a:srcRect b="14736" l="0" r="0" t="48713"/>
          <a:stretch/>
        </p:blipFill>
        <p:spPr>
          <a:xfrm>
            <a:off x="0" y="2794750"/>
            <a:ext cx="9144003" cy="2266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4"/>
          <p:cNvSpPr/>
          <p:nvPr/>
        </p:nvSpPr>
        <p:spPr>
          <a:xfrm>
            <a:off x="3849775" y="909525"/>
            <a:ext cx="4845600" cy="1168200"/>
          </a:xfrm>
          <a:prstGeom prst="rect">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4"/>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Road Transport</a:t>
            </a:r>
            <a:endParaRPr/>
          </a:p>
        </p:txBody>
      </p:sp>
      <p:sp>
        <p:nvSpPr>
          <p:cNvPr id="121" name="Google Shape;121;p14"/>
          <p:cNvSpPr txBox="1"/>
          <p:nvPr>
            <p:ph idx="1" type="body"/>
          </p:nvPr>
        </p:nvSpPr>
        <p:spPr>
          <a:xfrm>
            <a:off x="311700" y="914900"/>
            <a:ext cx="2989200" cy="165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National Highways Network to be expanded by</a:t>
            </a:r>
            <a:r>
              <a:rPr b="1" lang="en">
                <a:solidFill>
                  <a:srgbClr val="981C1F"/>
                </a:solidFill>
              </a:rPr>
              <a:t> 25,000 Km in 2022-23</a:t>
            </a:r>
            <a:endParaRPr b="1">
              <a:solidFill>
                <a:srgbClr val="981C1F"/>
              </a:solidFill>
            </a:endParaRPr>
          </a:p>
          <a:p>
            <a:pPr indent="0" lvl="0" marL="0" rtl="0" algn="l">
              <a:spcBef>
                <a:spcPts val="1000"/>
              </a:spcBef>
              <a:spcAft>
                <a:spcPts val="0"/>
              </a:spcAft>
              <a:buNone/>
            </a:pPr>
            <a:r>
              <a:rPr b="1" lang="en">
                <a:solidFill>
                  <a:srgbClr val="981C1F"/>
                </a:solidFill>
              </a:rPr>
              <a:t>INR 20,000 Crore (~US$ 267 billion)</a:t>
            </a:r>
            <a:r>
              <a:rPr lang="en"/>
              <a:t> to be mobilized for National Highways Network expansion</a:t>
            </a:r>
            <a:endParaRPr/>
          </a:p>
          <a:p>
            <a:pPr indent="0" lvl="0" marL="0" rtl="0" algn="l">
              <a:spcBef>
                <a:spcPts val="1000"/>
              </a:spcBef>
              <a:spcAft>
                <a:spcPts val="0"/>
              </a:spcAft>
              <a:buNone/>
            </a:pPr>
            <a:r>
              <a:t/>
            </a:r>
            <a:endParaRPr/>
          </a:p>
          <a:p>
            <a:pPr indent="0" lvl="0" marL="0" rtl="0" algn="l">
              <a:spcBef>
                <a:spcPts val="1000"/>
              </a:spcBef>
              <a:spcAft>
                <a:spcPts val="1000"/>
              </a:spcAft>
              <a:buNone/>
            </a:pPr>
            <a:r>
              <a:t/>
            </a:r>
            <a:endParaRPr/>
          </a:p>
        </p:txBody>
      </p:sp>
      <p:sp>
        <p:nvSpPr>
          <p:cNvPr id="122" name="Google Shape;122;p14"/>
          <p:cNvSpPr txBox="1"/>
          <p:nvPr>
            <p:ph idx="1" type="body"/>
          </p:nvPr>
        </p:nvSpPr>
        <p:spPr>
          <a:xfrm>
            <a:off x="3951700" y="955275"/>
            <a:ext cx="4571100" cy="107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Multimodal Logistics Parks</a:t>
            </a:r>
            <a:endParaRPr b="1"/>
          </a:p>
          <a:p>
            <a:pPr indent="0" lvl="0" marL="0" rtl="0" algn="l">
              <a:spcBef>
                <a:spcPts val="1000"/>
              </a:spcBef>
              <a:spcAft>
                <a:spcPts val="1000"/>
              </a:spcAft>
              <a:buNone/>
            </a:pPr>
            <a:r>
              <a:rPr lang="en"/>
              <a:t>Contracts to be awarded through PPP mode in 2022-23 for implementation of Multimodal Logistics Parks at four locations.</a:t>
            </a:r>
            <a:endParaRPr/>
          </a:p>
        </p:txBody>
      </p:sp>
      <p:pic>
        <p:nvPicPr>
          <p:cNvPr id="123" name="Google Shape;123;p14"/>
          <p:cNvPicPr preferRelativeResize="0"/>
          <p:nvPr/>
        </p:nvPicPr>
        <p:blipFill rotWithShape="1">
          <a:blip r:embed="rId3">
            <a:alphaModFix/>
          </a:blip>
          <a:srcRect b="38494" l="0" r="89" t="15949"/>
          <a:stretch/>
        </p:blipFill>
        <p:spPr>
          <a:xfrm>
            <a:off x="0" y="2767775"/>
            <a:ext cx="9144003" cy="23432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5"/>
          <p:cNvSpPr/>
          <p:nvPr/>
        </p:nvSpPr>
        <p:spPr>
          <a:xfrm>
            <a:off x="415550" y="3302275"/>
            <a:ext cx="3826200" cy="14898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txBox="1"/>
          <p:nvPr>
            <p:ph type="title"/>
          </p:nvPr>
        </p:nvSpPr>
        <p:spPr>
          <a:xfrm>
            <a:off x="311700" y="265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Railways</a:t>
            </a:r>
            <a:endParaRPr/>
          </a:p>
        </p:txBody>
      </p:sp>
      <p:sp>
        <p:nvSpPr>
          <p:cNvPr id="130" name="Google Shape;130;p15"/>
          <p:cNvSpPr txBox="1"/>
          <p:nvPr>
            <p:ph idx="1" type="body"/>
          </p:nvPr>
        </p:nvSpPr>
        <p:spPr>
          <a:xfrm>
            <a:off x="311700" y="837825"/>
            <a:ext cx="3930000" cy="23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81C1F"/>
                </a:solidFill>
              </a:rPr>
              <a:t>One Station One Product</a:t>
            </a:r>
            <a:r>
              <a:rPr lang="en"/>
              <a:t> concept to help local businesses &amp; supply chains.</a:t>
            </a:r>
            <a:endParaRPr/>
          </a:p>
          <a:p>
            <a:pPr indent="0" lvl="0" marL="0" rtl="0" algn="l">
              <a:spcBef>
                <a:spcPts val="1000"/>
              </a:spcBef>
              <a:spcAft>
                <a:spcPts val="0"/>
              </a:spcAft>
              <a:buNone/>
            </a:pPr>
            <a:r>
              <a:rPr b="1" lang="en">
                <a:solidFill>
                  <a:srgbClr val="981C1F"/>
                </a:solidFill>
              </a:rPr>
              <a:t>2,000 Km of the railway network to be brought under Kavach </a:t>
            </a:r>
            <a:r>
              <a:rPr lang="en">
                <a:solidFill>
                  <a:srgbClr val="656565"/>
                </a:solidFill>
              </a:rPr>
              <a:t>(Armour)</a:t>
            </a:r>
            <a:r>
              <a:rPr b="1" lang="en">
                <a:solidFill>
                  <a:srgbClr val="981C1F"/>
                </a:solidFill>
              </a:rPr>
              <a:t>,</a:t>
            </a:r>
            <a:r>
              <a:rPr lang="en"/>
              <a:t> the indigenous world-class technology and capacity augmentation in 2022-23.</a:t>
            </a:r>
            <a:endParaRPr/>
          </a:p>
          <a:p>
            <a:pPr indent="0" lvl="0" marL="0" rtl="0" algn="l">
              <a:spcBef>
                <a:spcPts val="1000"/>
              </a:spcBef>
              <a:spcAft>
                <a:spcPts val="0"/>
              </a:spcAft>
              <a:buNone/>
            </a:pPr>
            <a:r>
              <a:rPr b="1" lang="en">
                <a:solidFill>
                  <a:srgbClr val="981C1F"/>
                </a:solidFill>
              </a:rPr>
              <a:t>400 new generation Vande Bharat Trains</a:t>
            </a:r>
            <a:r>
              <a:rPr lang="en"/>
              <a:t> to be manufactured during the next three years.</a:t>
            </a:r>
            <a:endParaRPr/>
          </a:p>
          <a:p>
            <a:pPr indent="0" lvl="0" marL="0" rtl="0" algn="l">
              <a:spcBef>
                <a:spcPts val="1000"/>
              </a:spcBef>
              <a:spcAft>
                <a:spcPts val="0"/>
              </a:spcAft>
              <a:buNone/>
            </a:pPr>
            <a:r>
              <a:rPr b="1" lang="en">
                <a:solidFill>
                  <a:srgbClr val="981C1F"/>
                </a:solidFill>
              </a:rPr>
              <a:t>100 PM Gatishakti Cargo terminals for multimodal logistics</a:t>
            </a:r>
            <a:r>
              <a:rPr lang="en"/>
              <a:t> to be developed during the next three years.</a:t>
            </a:r>
            <a:endParaRPr/>
          </a:p>
          <a:p>
            <a:pPr indent="0" lvl="0" marL="0" rtl="0" algn="l">
              <a:spcBef>
                <a:spcPts val="1000"/>
              </a:spcBef>
              <a:spcAft>
                <a:spcPts val="1000"/>
              </a:spcAft>
              <a:buNone/>
            </a:pPr>
            <a:r>
              <a:t/>
            </a:r>
            <a:endParaRPr/>
          </a:p>
        </p:txBody>
      </p:sp>
      <p:pic>
        <p:nvPicPr>
          <p:cNvPr id="131" name="Google Shape;131;p15"/>
          <p:cNvPicPr preferRelativeResize="0"/>
          <p:nvPr/>
        </p:nvPicPr>
        <p:blipFill rotWithShape="1">
          <a:blip r:embed="rId3">
            <a:alphaModFix/>
          </a:blip>
          <a:srcRect b="0" l="12988" r="11930" t="0"/>
          <a:stretch/>
        </p:blipFill>
        <p:spPr>
          <a:xfrm>
            <a:off x="4618175" y="1052950"/>
            <a:ext cx="4525824" cy="3739199"/>
          </a:xfrm>
          <a:prstGeom prst="rect">
            <a:avLst/>
          </a:prstGeom>
          <a:noFill/>
          <a:ln>
            <a:noFill/>
          </a:ln>
        </p:spPr>
      </p:pic>
      <p:sp>
        <p:nvSpPr>
          <p:cNvPr id="132" name="Google Shape;132;p15"/>
          <p:cNvSpPr txBox="1"/>
          <p:nvPr>
            <p:ph idx="1" type="body"/>
          </p:nvPr>
        </p:nvSpPr>
        <p:spPr>
          <a:xfrm>
            <a:off x="572375" y="3435550"/>
            <a:ext cx="3450000" cy="1356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b="1" i="1" lang="en" sz="1100"/>
              <a:t>“400 new generation Vande Bharat trains with better efficiency to be brought in during the next 3 years; 100 PM Gatishakti Cargo terminals to be developed during next 3 years and implementation of innovative ways for building metro systems."</a:t>
            </a:r>
            <a:endParaRPr b="1" i="1" sz="1100"/>
          </a:p>
        </p:txBody>
      </p:sp>
      <p:cxnSp>
        <p:nvCxnSpPr>
          <p:cNvPr id="133" name="Google Shape;133;p15"/>
          <p:cNvCxnSpPr/>
          <p:nvPr/>
        </p:nvCxnSpPr>
        <p:spPr>
          <a:xfrm>
            <a:off x="0" y="988950"/>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34" name="Google Shape;134;p15"/>
          <p:cNvCxnSpPr/>
          <p:nvPr/>
        </p:nvCxnSpPr>
        <p:spPr>
          <a:xfrm>
            <a:off x="0" y="149857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35" name="Google Shape;135;p15"/>
          <p:cNvCxnSpPr/>
          <p:nvPr/>
        </p:nvCxnSpPr>
        <p:spPr>
          <a:xfrm>
            <a:off x="0" y="2259125"/>
            <a:ext cx="347100" cy="0"/>
          </a:xfrm>
          <a:prstGeom prst="straightConnector1">
            <a:avLst/>
          </a:prstGeom>
          <a:noFill/>
          <a:ln cap="flat" cmpd="sng" w="19050">
            <a:solidFill>
              <a:srgbClr val="F58220"/>
            </a:solidFill>
            <a:prstDash val="solid"/>
            <a:round/>
            <a:headEnd len="med" w="med" type="none"/>
            <a:tailEnd len="med" w="med" type="none"/>
          </a:ln>
        </p:spPr>
      </p:cxnSp>
      <p:cxnSp>
        <p:nvCxnSpPr>
          <p:cNvPr id="136" name="Google Shape;136;p15"/>
          <p:cNvCxnSpPr/>
          <p:nvPr/>
        </p:nvCxnSpPr>
        <p:spPr>
          <a:xfrm>
            <a:off x="0" y="2800150"/>
            <a:ext cx="347100" cy="0"/>
          </a:xfrm>
          <a:prstGeom prst="straightConnector1">
            <a:avLst/>
          </a:prstGeom>
          <a:noFill/>
          <a:ln cap="flat" cmpd="sng" w="19050">
            <a:solidFill>
              <a:srgbClr val="F58220"/>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16"/>
          <p:cNvPicPr preferRelativeResize="0"/>
          <p:nvPr/>
        </p:nvPicPr>
        <p:blipFill rotWithShape="1">
          <a:blip r:embed="rId3">
            <a:alphaModFix/>
          </a:blip>
          <a:srcRect b="0" l="0" r="497" t="16086"/>
          <a:stretch/>
        </p:blipFill>
        <p:spPr>
          <a:xfrm>
            <a:off x="-1" y="0"/>
            <a:ext cx="9144003" cy="5143499"/>
          </a:xfrm>
          <a:prstGeom prst="rect">
            <a:avLst/>
          </a:prstGeom>
          <a:noFill/>
          <a:ln>
            <a:noFill/>
          </a:ln>
        </p:spPr>
      </p:pic>
      <p:sp>
        <p:nvSpPr>
          <p:cNvPr id="142" name="Google Shape;142;p16"/>
          <p:cNvSpPr/>
          <p:nvPr/>
        </p:nvSpPr>
        <p:spPr>
          <a:xfrm>
            <a:off x="7850" y="2603125"/>
            <a:ext cx="9144000" cy="2556000"/>
          </a:xfrm>
          <a:prstGeom prst="rect">
            <a:avLst/>
          </a:prstGeom>
          <a:gradFill>
            <a:gsLst>
              <a:gs pos="0">
                <a:srgbClr val="040404">
                  <a:alpha val="0"/>
                </a:srgbClr>
              </a:gs>
              <a:gs pos="100000">
                <a:srgbClr val="000000"/>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6"/>
          <p:cNvSpPr txBox="1"/>
          <p:nvPr>
            <p:ph type="title"/>
          </p:nvPr>
        </p:nvSpPr>
        <p:spPr>
          <a:xfrm>
            <a:off x="462150" y="3718475"/>
            <a:ext cx="6970800" cy="8418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 sz="3000">
                <a:solidFill>
                  <a:srgbClr val="FFFFFF"/>
                </a:solidFill>
                <a:latin typeface="Calibri"/>
                <a:ea typeface="Calibri"/>
                <a:cs typeface="Calibri"/>
                <a:sym typeface="Calibri"/>
              </a:rPr>
              <a:t>Productivity Enhancement and Investment, Sunrise Opportunities, Energy Transition and Climate Action</a:t>
            </a:r>
            <a:endParaRPr sz="3000">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